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8" r:id="rId3"/>
    <p:sldId id="258" r:id="rId4"/>
    <p:sldId id="260" r:id="rId5"/>
    <p:sldId id="259" r:id="rId6"/>
    <p:sldId id="262" r:id="rId7"/>
    <p:sldId id="263" r:id="rId8"/>
    <p:sldId id="264" r:id="rId9"/>
    <p:sldId id="270" r:id="rId10"/>
    <p:sldId id="269" r:id="rId11"/>
    <p:sldId id="265" r:id="rId12"/>
    <p:sldId id="26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996633"/>
    <a:srgbClr val="663300"/>
    <a:srgbClr val="DAB48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9" autoAdjust="0"/>
    <p:restoredTop sz="94660"/>
  </p:normalViewPr>
  <p:slideViewPr>
    <p:cSldViewPr snapToGrid="0">
      <p:cViewPr varScale="1">
        <p:scale>
          <a:sx n="66" d="100"/>
          <a:sy n="66" d="100"/>
        </p:scale>
        <p:origin x="-108" y="-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B172D4-8F31-4AAC-A03F-3671034303CD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76979-4F5D-4455-B33B-952F035EBE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09700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B172D4-8F31-4AAC-A03F-3671034303CD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76979-4F5D-4455-B33B-952F035EBE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09456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B172D4-8F31-4AAC-A03F-3671034303CD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76979-4F5D-4455-B33B-952F035EBE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05029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B172D4-8F31-4AAC-A03F-3671034303CD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76979-4F5D-4455-B33B-952F035EBE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71347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B172D4-8F31-4AAC-A03F-3671034303CD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76979-4F5D-4455-B33B-952F035EBE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33155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B172D4-8F31-4AAC-A03F-3671034303CD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76979-4F5D-4455-B33B-952F035EBE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14971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B172D4-8F31-4AAC-A03F-3671034303CD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76979-4F5D-4455-B33B-952F035EBE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36285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B172D4-8F31-4AAC-A03F-3671034303CD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76979-4F5D-4455-B33B-952F035EBE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31295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B172D4-8F31-4AAC-A03F-3671034303CD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76979-4F5D-4455-B33B-952F035EBE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66448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B172D4-8F31-4AAC-A03F-3671034303CD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76979-4F5D-4455-B33B-952F035EBE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87313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B172D4-8F31-4AAC-A03F-3671034303CD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76979-4F5D-4455-B33B-952F035EBE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53038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60B172D4-8F31-4AAC-A03F-3671034303CD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FD76979-4F5D-4455-B33B-952F035EBE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74513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search?q=%D1%81%D0%B0%D1%85%D0%B0%D1%80%D0%B0&amp;source=lnms&amp;tbm=isch&amp;sa=X&amp;ved=2ahUKEwi_gcmn6sfuAhVt-SoKHWmCC18Q_AUoAnoECAwQBA&amp;biw=1024&amp;bih=657" TargetMode="External"/><Relationship Id="rId13" Type="http://schemas.openxmlformats.org/officeDocument/2006/relationships/hyperlink" Target="https://geo7-vpr.sdamgia.ru/problem?id=605" TargetMode="External"/><Relationship Id="rId18" Type="http://schemas.openxmlformats.org/officeDocument/2006/relationships/hyperlink" Target="https://en.ppt-online.org/570318" TargetMode="External"/><Relationship Id="rId26" Type="http://schemas.openxmlformats.org/officeDocument/2006/relationships/hyperlink" Target="https://geo7-vpr.sdamgia.ru/problem?id=784" TargetMode="External"/><Relationship Id="rId3" Type="http://schemas.openxmlformats.org/officeDocument/2006/relationships/hyperlink" Target="http://www.winstein.org/publ/1-1-0-4073" TargetMode="External"/><Relationship Id="rId21" Type="http://schemas.openxmlformats.org/officeDocument/2006/relationships/hyperlink" Target="https://geo7-vpr.sdamgia.ru/problem?id=756" TargetMode="External"/><Relationship Id="rId7" Type="http://schemas.openxmlformats.org/officeDocument/2006/relationships/hyperlink" Target="https://webmandry.com/prirodnaya-zona-polupustyn-harakteristika-geograficheskoe-polozhenie-klimat-i-pochvy-polupustyni-foto-kartinki/" TargetMode="External"/><Relationship Id="rId12" Type="http://schemas.openxmlformats.org/officeDocument/2006/relationships/hyperlink" Target="https://geo7-vpr.sdamgia.ru/problem?id=917" TargetMode="External"/><Relationship Id="rId17" Type="http://schemas.openxmlformats.org/officeDocument/2006/relationships/hyperlink" Target="https://geo7-vpr.sdamgia.ru/problem?id=941" TargetMode="External"/><Relationship Id="rId25" Type="http://schemas.openxmlformats.org/officeDocument/2006/relationships/hyperlink" Target="https://geo7-vpr.sdamgia.ru/problem?id=732" TargetMode="External"/><Relationship Id="rId2" Type="http://schemas.openxmlformats.org/officeDocument/2006/relationships/hyperlink" Target="http://cogitoplanet.com/2016/02/rossiya-zimnyaya-tajga-foto/" TargetMode="External"/><Relationship Id="rId16" Type="http://schemas.openxmlformats.org/officeDocument/2006/relationships/hyperlink" Target="https://geo7-vpr.sdamgia.ru/problem?id=1013" TargetMode="External"/><Relationship Id="rId20" Type="http://schemas.openxmlformats.org/officeDocument/2006/relationships/hyperlink" Target="https://geo7-vpr.sdamgia.ru/problem?id=488" TargetMode="External"/><Relationship Id="rId29" Type="http://schemas.openxmlformats.org/officeDocument/2006/relationships/hyperlink" Target="https://geo7-vpr.sdamgia.ru/problem?id=736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medicinalplants.ru/forestplants/hirlforest/" TargetMode="External"/><Relationship Id="rId11" Type="http://schemas.openxmlformats.org/officeDocument/2006/relationships/hyperlink" Target="https://geo7-vpr.sdamgia.ru/problem?id=725" TargetMode="External"/><Relationship Id="rId24" Type="http://schemas.openxmlformats.org/officeDocument/2006/relationships/hyperlink" Target="https://geo7-vpr.sdamgia.ru/problem?id=540" TargetMode="External"/><Relationship Id="rId5" Type="http://schemas.openxmlformats.org/officeDocument/2006/relationships/hyperlink" Target="https://ecoportal.info/problemy-arkticheskix-pustyn/" TargetMode="External"/><Relationship Id="rId15" Type="http://schemas.openxmlformats.org/officeDocument/2006/relationships/hyperlink" Target="https://geo7-vpr.sdamgia.ru/problem?id=893" TargetMode="External"/><Relationship Id="rId23" Type="http://schemas.openxmlformats.org/officeDocument/2006/relationships/hyperlink" Target="https://geo7-vpr.sdamgia.ru/problem?id=636" TargetMode="External"/><Relationship Id="rId28" Type="http://schemas.openxmlformats.org/officeDocument/2006/relationships/hyperlink" Target="https://geo7-vpr.sdamgia.ru/problem?id=928" TargetMode="External"/><Relationship Id="rId10" Type="http://schemas.openxmlformats.org/officeDocument/2006/relationships/hyperlink" Target="https://geo7-vpr.sdamgia.ru/problem?id=581" TargetMode="External"/><Relationship Id="rId19" Type="http://schemas.openxmlformats.org/officeDocument/2006/relationships/hyperlink" Target="https://geo7-vpr.sdamgia.ru/test?theme=8" TargetMode="External"/><Relationship Id="rId31" Type="http://schemas.openxmlformats.org/officeDocument/2006/relationships/hyperlink" Target="https://geo7-vpr.sdamgia.ru/problem?id=544" TargetMode="External"/><Relationship Id="rId4" Type="http://schemas.openxmlformats.org/officeDocument/2006/relationships/hyperlink" Target="https://karatu.ru/ekvatorialnye-lesa-afriki/" TargetMode="External"/><Relationship Id="rId9" Type="http://schemas.openxmlformats.org/officeDocument/2006/relationships/hyperlink" Target="https://www.rgo.ru/ru/article/den-stepi" TargetMode="External"/><Relationship Id="rId14" Type="http://schemas.openxmlformats.org/officeDocument/2006/relationships/hyperlink" Target="https://geo7-vpr.sdamgia.ru/problem?id=677" TargetMode="External"/><Relationship Id="rId22" Type="http://schemas.openxmlformats.org/officeDocument/2006/relationships/hyperlink" Target="https://geo7-vpr.sdamgia.ru/problem?id=780" TargetMode="External"/><Relationship Id="rId27" Type="http://schemas.openxmlformats.org/officeDocument/2006/relationships/hyperlink" Target="https://geo7-vpr.sdamgia.ru/problem?id=976" TargetMode="External"/><Relationship Id="rId30" Type="http://schemas.openxmlformats.org/officeDocument/2006/relationships/hyperlink" Target="https://geo7-vpr.sdamgia.ru/problem?id=570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anstockphoto.ru/%D0%B7%D0%BD%D0%B0%D1%87%D0%BE%D0%BA-%D1%81%D1%82%D0%B8%D0%BB%D1%8C-%D0%BF%D0%BB%D0%B0%D1%82%D1%8C%D0%B5-%D0%BA%D0%BE%D0%BD%D1%82%D1%83%D1%80-%D0%BA%D1%83%D0%B1%D0%B0-55709663.html" TargetMode="External"/><Relationship Id="rId13" Type="http://schemas.openxmlformats.org/officeDocument/2006/relationships/hyperlink" Target="https://geo6-vpr.sdamgia.ru/problem?id=659" TargetMode="External"/><Relationship Id="rId18" Type="http://schemas.openxmlformats.org/officeDocument/2006/relationships/slide" Target="slide1.xml"/><Relationship Id="rId3" Type="http://schemas.openxmlformats.org/officeDocument/2006/relationships/hyperlink" Target="https://geo7-vpr.sdamgia.ru/problem?id=594" TargetMode="External"/><Relationship Id="rId7" Type="http://schemas.openxmlformats.org/officeDocument/2006/relationships/hyperlink" Target="https://schools.look4.net.nz/geography/country_information/outline_maps/greenland" TargetMode="External"/><Relationship Id="rId12" Type="http://schemas.openxmlformats.org/officeDocument/2006/relationships/hyperlink" Target="https://pptcloud.ru/templates/history/267242" TargetMode="External"/><Relationship Id="rId17" Type="http://schemas.openxmlformats.org/officeDocument/2006/relationships/hyperlink" Target="http://didaktor.ru/" TargetMode="External"/><Relationship Id="rId2" Type="http://schemas.openxmlformats.org/officeDocument/2006/relationships/hyperlink" Target="https://geo7-vpr.sdamgia.ru/problem?id=7" TargetMode="External"/><Relationship Id="rId16" Type="http://schemas.openxmlformats.org/officeDocument/2006/relationships/hyperlink" Target="https://geo6-vpr.sdamgia.ru/problem?id=599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depositphotos.com/stock-photos/%D0%BA%D0%BE%D0%BD%D1%82%D1%83%D1%80%D0%BD%D0%B0%D1%8F-%D0%BA%D0%B0%D1%80%D1%82%D0%B0-%D0%B2%D0%B5%D0%BB%D0%B8%D0%BA%D0%BE%D0%B1%D1%80%D0%B8%D1%82%D0%B0%D0%BD%D0%B8%D0%B8.html" TargetMode="External"/><Relationship Id="rId11" Type="http://schemas.openxmlformats.org/officeDocument/2006/relationships/hyperlink" Target="http://clipart-library.com/clipart/119000.htm" TargetMode="External"/><Relationship Id="rId5" Type="http://schemas.openxmlformats.org/officeDocument/2006/relationships/hyperlink" Target="https://www.vectorstock.com/royalty-free-vector/map-madagascar-vector-22928742" TargetMode="External"/><Relationship Id="rId15" Type="http://schemas.openxmlformats.org/officeDocument/2006/relationships/hyperlink" Target="https://geo6-vpr.sdamgia.ru/problem?id=781" TargetMode="External"/><Relationship Id="rId10" Type="http://schemas.openxmlformats.org/officeDocument/2006/relationships/hyperlink" Target="https://www.pinterest.ru/pin/731201689484104276/" TargetMode="External"/><Relationship Id="rId4" Type="http://schemas.openxmlformats.org/officeDocument/2006/relationships/hyperlink" Target="https://znanija.com/task/24969967" TargetMode="External"/><Relationship Id="rId9" Type="http://schemas.openxmlformats.org/officeDocument/2006/relationships/hyperlink" Target="https://d-maps.com/carte.php?num_car=24837&amp;lang=ru" TargetMode="External"/><Relationship Id="rId14" Type="http://schemas.openxmlformats.org/officeDocument/2006/relationships/hyperlink" Target="https://geo6-vpr.sdamgia.ru/problem?id=579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9490" y="1153325"/>
            <a:ext cx="11572009" cy="282527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4000" b="1" dirty="0" smtClean="0">
                <a:solidFill>
                  <a:srgbClr val="C00000"/>
                </a:solidFill>
                <a:latin typeface="+mn-lt"/>
              </a:rPr>
              <a:t>Дидактическая игра «Слово» </a:t>
            </a:r>
            <a:br>
              <a:rPr lang="ru-RU" sz="4000" b="1" dirty="0" smtClean="0">
                <a:solidFill>
                  <a:srgbClr val="C00000"/>
                </a:solidFill>
                <a:latin typeface="+mn-lt"/>
              </a:rPr>
            </a:br>
            <a:r>
              <a:rPr lang="ru-RU" sz="4000" b="1" dirty="0" smtClean="0">
                <a:solidFill>
                  <a:srgbClr val="C00000"/>
                </a:solidFill>
                <a:latin typeface="+mn-lt"/>
              </a:rPr>
              <a:t>по теме</a:t>
            </a:r>
            <a:r>
              <a:rPr lang="ru-RU" sz="40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  <a:latin typeface="+mn-lt"/>
              </a:rPr>
              <a:t>«Подготовка к ВПР» </a:t>
            </a:r>
            <a:br>
              <a:rPr lang="ru-RU" sz="4000" b="1" dirty="0" smtClean="0">
                <a:solidFill>
                  <a:srgbClr val="C00000"/>
                </a:solidFill>
                <a:latin typeface="+mn-lt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3121" y="3685562"/>
            <a:ext cx="3824748" cy="678580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</a:rPr>
              <a:t>География</a:t>
            </a:r>
          </a:p>
          <a:p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</a:rPr>
              <a:t>6-7 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</a:rPr>
              <a:t>классы</a:t>
            </a:r>
          </a:p>
        </p:txBody>
      </p:sp>
      <p:sp>
        <p:nvSpPr>
          <p:cNvPr id="5" name="TextBox 4">
            <a:hlinkClick r:id="rId2" action="ppaction://hlinksldjump"/>
          </p:cNvPr>
          <p:cNvSpPr txBox="1"/>
          <p:nvPr/>
        </p:nvSpPr>
        <p:spPr>
          <a:xfrm flipH="1">
            <a:off x="359436" y="5368413"/>
            <a:ext cx="244688" cy="116955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</a:rPr>
              <a:t>Р</a:t>
            </a:r>
          </a:p>
          <a:p>
            <a:pPr algn="ctr"/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</a:rPr>
              <a:t>Е</a:t>
            </a:r>
          </a:p>
          <a:p>
            <a:pPr algn="ctr"/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</a:rPr>
              <a:t>С</a:t>
            </a:r>
          </a:p>
          <a:p>
            <a:pPr algn="ctr"/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</a:rPr>
              <a:t>У</a:t>
            </a:r>
          </a:p>
          <a:p>
            <a:pPr algn="ctr"/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</a:rPr>
              <a:t>Р</a:t>
            </a:r>
          </a:p>
          <a:p>
            <a:pPr algn="ctr"/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</a:rPr>
              <a:t>С</a:t>
            </a:r>
          </a:p>
          <a:p>
            <a:pPr algn="ctr"/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</a:rPr>
              <a:t>Ы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80" y="409808"/>
            <a:ext cx="1935720" cy="460347"/>
          </a:xfrm>
          <a:prstGeom prst="rect">
            <a:avLst/>
          </a:prstGeom>
        </p:spPr>
      </p:pic>
      <p:sp>
        <p:nvSpPr>
          <p:cNvPr id="8" name="Шеврон 7">
            <a:hlinkClick r:id="rId4" action="ppaction://hlinksldjump"/>
          </p:cNvPr>
          <p:cNvSpPr/>
          <p:nvPr/>
        </p:nvSpPr>
        <p:spPr>
          <a:xfrm>
            <a:off x="10884309" y="5830036"/>
            <a:ext cx="398206" cy="283170"/>
          </a:xfrm>
          <a:prstGeom prst="chevron">
            <a:avLst/>
          </a:prstGeom>
          <a:solidFill>
            <a:srgbClr val="DAB48E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Умножение 8">
            <a:hlinkClick r:id="" action="ppaction://hlinkshowjump?jump=endshow"/>
          </p:cNvPr>
          <p:cNvSpPr/>
          <p:nvPr/>
        </p:nvSpPr>
        <p:spPr>
          <a:xfrm>
            <a:off x="10795819" y="6170359"/>
            <a:ext cx="575186" cy="645240"/>
          </a:xfrm>
          <a:prstGeom prst="mathMultiply">
            <a:avLst/>
          </a:prstGeom>
          <a:solidFill>
            <a:srgbClr val="DAB48E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749829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vjoy.cc/wp-content/uploads/2020/08/img3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282" t="7531" r="12739" b="3000"/>
          <a:stretch/>
        </p:blipFill>
        <p:spPr bwMode="auto">
          <a:xfrm>
            <a:off x="3775586" y="1322294"/>
            <a:ext cx="5250425" cy="51147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множение 3">
            <a:hlinkClick r:id="" action="ppaction://hlinkshowjump?jump=endshow"/>
          </p:cNvPr>
          <p:cNvSpPr/>
          <p:nvPr/>
        </p:nvSpPr>
        <p:spPr>
          <a:xfrm>
            <a:off x="10788445" y="5722374"/>
            <a:ext cx="530942" cy="538317"/>
          </a:xfrm>
          <a:prstGeom prst="mathMultiply">
            <a:avLst/>
          </a:prstGeom>
          <a:solidFill>
            <a:srgbClr val="DAB48E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4976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5698" y="0"/>
            <a:ext cx="1090399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ea typeface="+mj-ea"/>
                <a:cs typeface="+mj-cs"/>
              </a:rPr>
              <a:t>Ресурсы</a:t>
            </a:r>
            <a:r>
              <a:rPr lang="ru-RU" sz="6600" b="1" dirty="0" smtClean="0">
                <a:solidFill>
                  <a:srgbClr val="C00000"/>
                </a:solidFill>
                <a:ea typeface="+mj-ea"/>
                <a:cs typeface="+mj-cs"/>
              </a:rPr>
              <a:t> </a:t>
            </a:r>
            <a:r>
              <a:rPr lang="ru-RU" sz="6600" b="1" dirty="0">
                <a:solidFill>
                  <a:srgbClr val="C00000"/>
                </a:solidFill>
                <a:ea typeface="+mj-ea"/>
                <a:cs typeface="+mj-cs"/>
              </a:rPr>
              <a:t/>
            </a:r>
            <a:br>
              <a:rPr lang="ru-RU" sz="6600" b="1" dirty="0">
                <a:solidFill>
                  <a:srgbClr val="C00000"/>
                </a:solidFill>
                <a:ea typeface="+mj-ea"/>
                <a:cs typeface="+mj-cs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8448" y="980920"/>
            <a:ext cx="11518491" cy="5443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05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http://cogitoplanet.com/2016/02/rossiya-zimnyaya-tajga-foto/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05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http://www.winstein.org/publ/1-1-0-4073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05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https://karatu.ru/ekvatorialnye-lesa-afriki/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05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https://ecoportal.info/problemy-arkticheskix-pustyn/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05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http://medicinalplants.ru/forestplants/hirlforest/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05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https://webmandry.com/prirodnaya-zona-polupustyn-harakteristika-geograficheskoe-polozhenie-klimat-i-pochvy-polupustyni-foto-kartinki/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05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https://www.google.com/search?q=%D1%81%D0%B0%D1%85%D0%B0%D1%80%D0%B0&amp;source=lnms&amp;tbm=isch&amp;sa=X&amp;ved=2ahUKEwi_gcmn6sfuAhVt-SoKHWmCC18Q_AUoAnoECAwQBA&amp;biw=1024&amp;bih=657</a:t>
            </a:r>
            <a:r>
              <a:rPr lang="ru-R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05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https://www.rgo.ru/ru/article/den-stepi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05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https://geo7-vpr.sdamgia.ru/problem?id=581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05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https://geo7-vpr.sdamgia.ru/problem?id=725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05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https://geo7-vpr.sdamgia.ru/problem?id=917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05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https://geo7-vpr.sdamgia.ru/problem?id=605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05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4"/>
              </a:rPr>
              <a:t>https://geo7-vpr.sdamgia.ru/problem?id=677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05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5"/>
              </a:rPr>
              <a:t>https://geo7-vpr.sdamgia.ru/problem?id=893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05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6"/>
              </a:rPr>
              <a:t>https://geo7-vpr.sdamgia.ru/problem?id=1013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05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7"/>
              </a:rPr>
              <a:t>https://geo7-vpr.sdamgia.ru/problem?id=941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05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8"/>
              </a:rPr>
              <a:t>https://en.ppt-online.org/570318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05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9"/>
              </a:rPr>
              <a:t>https://geo7-vpr.sdamgia.ru/test?theme=8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05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0"/>
              </a:rPr>
              <a:t>https://geo7-vpr.sdamgia.ru/problem?id=488</a:t>
            </a:r>
            <a:r>
              <a:rPr lang="ru-R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05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1"/>
              </a:rPr>
              <a:t>https://geo7-vpr.sdamgia.ru/problem?id=756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05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2"/>
              </a:rPr>
              <a:t>https://geo7-vpr.sdamgia.ru/problem?id=780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05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3"/>
              </a:rPr>
              <a:t>https://geo7-vpr.sdamgia.ru/problem?id=636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05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4"/>
              </a:rPr>
              <a:t>https://geo7-vpr.sdamgia.ru/problem?id=540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05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5"/>
              </a:rPr>
              <a:t>https://geo7-vpr.sdamgia.ru/problem?id=732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05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6"/>
              </a:rPr>
              <a:t>https://geo7-vpr.sdamgia.ru/problem?id=784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05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7"/>
              </a:rPr>
              <a:t>https://geo7-vpr.sdamgia.ru/problem?id=976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05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8"/>
              </a:rPr>
              <a:t>https://geo7-vpr.sdamgia.ru/problem?id=928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05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9"/>
              </a:rPr>
              <a:t>https://geo7-vpr.sdamgia.ru/problem?id=736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05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0"/>
              </a:rPr>
              <a:t>https://geo7-vpr.sdamgia.ru/problem?id=570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05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1"/>
              </a:rPr>
              <a:t>https://</a:t>
            </a:r>
            <a:r>
              <a:rPr lang="ru-RU" sz="1050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1"/>
              </a:rPr>
              <a:t>geo7-vpr.sdamgia.ru/problem?id=544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384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5698" y="0"/>
            <a:ext cx="1090399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ea typeface="+mj-ea"/>
                <a:cs typeface="+mj-cs"/>
              </a:rPr>
              <a:t>Ресурсы</a:t>
            </a:r>
            <a:r>
              <a:rPr lang="ru-RU" sz="6600" b="1" dirty="0" smtClean="0">
                <a:solidFill>
                  <a:srgbClr val="C00000"/>
                </a:solidFill>
                <a:ea typeface="+mj-ea"/>
                <a:cs typeface="+mj-cs"/>
              </a:rPr>
              <a:t> </a:t>
            </a:r>
            <a:r>
              <a:rPr lang="ru-RU" sz="6600" b="1" dirty="0">
                <a:solidFill>
                  <a:srgbClr val="C00000"/>
                </a:solidFill>
                <a:ea typeface="+mj-ea"/>
                <a:cs typeface="+mj-cs"/>
              </a:rPr>
              <a:t/>
            </a:r>
            <a:br>
              <a:rPr lang="ru-RU" sz="6600" b="1" dirty="0">
                <a:solidFill>
                  <a:srgbClr val="C00000"/>
                </a:solidFill>
                <a:ea typeface="+mj-ea"/>
                <a:cs typeface="+mj-cs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43700" y="1079391"/>
            <a:ext cx="11547987" cy="3538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05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https://geo7-vpr.sdamgia.ru/problem?id=7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05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https://geo7-vpr.sdamgia.ru/problem?id=594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05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https://znanija.com/task/24969967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05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https://www.vectorstock.com/royalty-free-vector/map-madagascar-vector-22928742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05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https://ru.depositphotos.com/stock-photos/%D0%BA%D0%BE%D0%BD%D1%82%D1%83%D1%80%D0%BD%D0%B0%D1%8F-%D0%BA%D0%B0%D1%80%D1%82%D0%B0-%D0%B2%D0%B5%D0%BB%D0%B8%D0%BA%D0%BE%D0%B1%D1%80%D0%B8%D1%82%D0%B0%D0%BD%D0%B8%D0%B8.html</a:t>
            </a:r>
            <a:r>
              <a:rPr lang="ru-R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05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https://schools.look4.net.nz/geography/country_information/outline_maps/greenland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05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https://www.canstockphoto.ru/%D0%B7%D0%BD%D0%B0%D1%87%D0%BE%D0%BA-%D1%81%D1%82%D0%B8%D0%BB%D1%8C-%D0%BF%D0%BB%D0%B0%D1%82%D1%8C%D0%B5-%D0%BA%D0%BE%D0%BD%D1%82%D1%83%D1%80-%D0%BA%D1%83%D0%B1%D0%B0-55709663.html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05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https://d-maps.com/carte.php?num_car=24837&amp;lang=ru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05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https://www.pinterest.ru/pin/731201689484104276/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05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http://clipart-library.com/clipart/119000.htm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05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https://pptcloud.ru/templates/history/267242</a:t>
            </a:r>
            <a:r>
              <a:rPr lang="ru-R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05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05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https://geo6-vpr.sdamgia.ru/problem?id=659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05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4"/>
              </a:rPr>
              <a:t>https://geo6-vpr.sdamgia.ru/problem?id=579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05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5"/>
              </a:rPr>
              <a:t>https://geo6-vpr.sdamgia.ru/problem?id=781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05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6"/>
              </a:rPr>
              <a:t>https://geo6-vpr.sdamgia.ru/problem?id=599</a:t>
            </a:r>
            <a:endParaRPr lang="ru-RU" sz="105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7"/>
              </a:rPr>
              <a:t>https://vjoy.cc/kartinki-ty-molodets-40-foto/ </a:t>
            </a:r>
            <a:endParaRPr lang="ru-RU" sz="105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17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105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7"/>
              </a:rPr>
              <a:t>http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7"/>
              </a:rPr>
              <a:t>://didaktor.ru</a:t>
            </a:r>
            <a:r>
              <a:rPr lang="en-US" sz="105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7"/>
              </a:rPr>
              <a:t>/</a:t>
            </a:r>
            <a:r>
              <a:rPr lang="ru-RU" sz="105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5" name="Шеврон 4">
            <a:hlinkClick r:id="rId18" action="ppaction://hlinksldjump"/>
          </p:cNvPr>
          <p:cNvSpPr/>
          <p:nvPr/>
        </p:nvSpPr>
        <p:spPr>
          <a:xfrm flipH="1">
            <a:off x="10840065" y="5825613"/>
            <a:ext cx="368709" cy="265471"/>
          </a:xfrm>
          <a:prstGeom prst="chevron">
            <a:avLst/>
          </a:prstGeom>
          <a:solidFill>
            <a:srgbClr val="DAB48E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Умножение 5">
            <a:hlinkClick r:id="" action="ppaction://hlinkshowjump?jump=endshow"/>
          </p:cNvPr>
          <p:cNvSpPr/>
          <p:nvPr/>
        </p:nvSpPr>
        <p:spPr>
          <a:xfrm>
            <a:off x="10758948" y="6164826"/>
            <a:ext cx="530942" cy="538317"/>
          </a:xfrm>
          <a:prstGeom prst="mathMultiply">
            <a:avLst/>
          </a:prstGeom>
          <a:solidFill>
            <a:srgbClr val="DAB48E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0478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1453" y="471948"/>
            <a:ext cx="1090399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ea typeface="+mj-ea"/>
                <a:cs typeface="+mj-cs"/>
              </a:rPr>
              <a:t>Правила</a:t>
            </a:r>
            <a:endParaRPr lang="ru-RU" dirty="0"/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423373" y="1241389"/>
            <a:ext cx="11300151" cy="14895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</a:pPr>
            <a:endParaRPr lang="ru-RU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423372" y="1241389"/>
            <a:ext cx="1155231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/>
              <a:t>Определить изображение (фотография, карта с маршрутом, контур страны, климатограмма, схема природного процесса, контур острова), которое соответствует ключевому слову/словосочетанию, расположенному в центре игрового поля (слайда).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Щёлкнуть по соответствующей картинке.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Если ответ верный, то произойдет переход к новому игровому полю (слайду).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Если ответ неверный, то картинка исчезнет.</a:t>
            </a:r>
          </a:p>
          <a:p>
            <a:pPr marL="342900" indent="-342900">
              <a:buAutoNum type="arabicPeriod"/>
            </a:pPr>
            <a:endParaRPr lang="ru-RU" sz="2800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732" y="4453092"/>
            <a:ext cx="2905432" cy="1634306"/>
          </a:xfrm>
          <a:prstGeom prst="rect">
            <a:avLst/>
          </a:prstGeom>
        </p:spPr>
      </p:pic>
      <p:sp>
        <p:nvSpPr>
          <p:cNvPr id="8" name="Шеврон 7">
            <a:hlinkClick r:id="rId3" action="ppaction://hlinksldjump"/>
          </p:cNvPr>
          <p:cNvSpPr/>
          <p:nvPr/>
        </p:nvSpPr>
        <p:spPr>
          <a:xfrm>
            <a:off x="10884309" y="5830036"/>
            <a:ext cx="398206" cy="283170"/>
          </a:xfrm>
          <a:prstGeom prst="chevron">
            <a:avLst/>
          </a:prstGeom>
          <a:solidFill>
            <a:srgbClr val="DAB48E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36802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A6F2FB6-7466-4941-BEF7-279E23731DB3}"/>
              </a:ext>
            </a:extLst>
          </p:cNvPr>
          <p:cNvSpPr txBox="1"/>
          <p:nvPr/>
        </p:nvSpPr>
        <p:spPr>
          <a:xfrm>
            <a:off x="4336025" y="2715023"/>
            <a:ext cx="33626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Степи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1809D04-0D04-4550-8AE8-B04935C747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175" y="489857"/>
            <a:ext cx="2449076" cy="153067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07D34E8F-AB01-4596-88F3-4DCF8FD64F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174" y="2419168"/>
            <a:ext cx="2419882" cy="181491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0677E206-5F2E-4DEA-B9C2-71240FAE93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174" y="4606095"/>
            <a:ext cx="2449610" cy="183720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7FF6122A-C067-4B0B-BC6D-FFEA989D7B6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807" y="489858"/>
            <a:ext cx="2753180" cy="154178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FD3F75E6-EC03-4ED2-A59B-9EFE03A5C2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807" y="2432102"/>
            <a:ext cx="2753180" cy="183695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879E4E25-7CED-4EDA-9513-A221B5D8FE9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194"/>
          <a:stretch/>
        </p:blipFill>
        <p:spPr>
          <a:xfrm>
            <a:off x="8438807" y="4599620"/>
            <a:ext cx="2767184" cy="184368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5B1C7039-724A-4F90-9F2A-A5FD1CC1EBE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001" y="4647296"/>
            <a:ext cx="2700762" cy="1796006"/>
          </a:xfrm>
          <a:prstGeom prst="rect">
            <a:avLst/>
          </a:prstGeom>
        </p:spPr>
      </p:pic>
      <p:pic>
        <p:nvPicPr>
          <p:cNvPr id="11" name="Рисунок 10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5C6494F5-5D82-4DDB-A1BB-3521B06F825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663"/>
          <a:stretch/>
        </p:blipFill>
        <p:spPr>
          <a:xfrm>
            <a:off x="4606240" y="489857"/>
            <a:ext cx="2842283" cy="15547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0082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A6F2FB6-7466-4941-BEF7-279E23731DB3}"/>
              </a:ext>
            </a:extLst>
          </p:cNvPr>
          <p:cNvSpPr txBox="1"/>
          <p:nvPr/>
        </p:nvSpPr>
        <p:spPr>
          <a:xfrm>
            <a:off x="3938970" y="2280446"/>
            <a:ext cx="44528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Васко </a:t>
            </a:r>
          </a:p>
          <a:p>
            <a:pPr algn="ctr"/>
            <a:r>
              <a:rPr lang="ru-RU" sz="7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Гама</a:t>
            </a:r>
            <a:endParaRPr lang="ru-RU" sz="7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1809D04-0D04-4550-8AE8-B04935C747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86" y="487571"/>
            <a:ext cx="2940099" cy="1842156"/>
          </a:xfrm>
          <a:prstGeom prst="rect">
            <a:avLst/>
          </a:prstGeom>
        </p:spPr>
      </p:pic>
      <p:pic>
        <p:nvPicPr>
          <p:cNvPr id="4" name="Рисунок 3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5C6494F5-5D82-4DDB-A1BB-3521B06F82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87" y="2532460"/>
            <a:ext cx="2876759" cy="181146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07D34E8F-AB01-4596-88F3-4DCF8FD64F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198" y="486587"/>
            <a:ext cx="3056969" cy="191010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0677E206-5F2E-4DEA-B9C2-71240FAE93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86" y="4642303"/>
            <a:ext cx="2898454" cy="179794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7FF6122A-C067-4B0B-BC6D-FFEA989D7B6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902" y="486587"/>
            <a:ext cx="2877366" cy="179385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FD3F75E6-EC03-4ED2-A59B-9EFE03A5C22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555" y="2529684"/>
            <a:ext cx="2924713" cy="181423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879E4E25-7CED-4EDA-9513-A221B5D8FE9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646" y="4686690"/>
            <a:ext cx="2841622" cy="174493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5B1C7039-724A-4F90-9F2A-A5FD1CC1EBE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118" y="4589288"/>
            <a:ext cx="2985049" cy="18423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706533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AFF29CB-65B1-4FF1-B071-313632554FC6}"/>
              </a:ext>
            </a:extLst>
          </p:cNvPr>
          <p:cNvSpPr txBox="1"/>
          <p:nvPr/>
        </p:nvSpPr>
        <p:spPr>
          <a:xfrm>
            <a:off x="4160327" y="2662327"/>
            <a:ext cx="458674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Германия</a:t>
            </a:r>
            <a:endParaRPr lang="ru-RU" sz="7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E91FF7F7-C63F-4F13-88EF-8D718CEBDB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992" r="29110" b="20914"/>
          <a:stretch/>
        </p:blipFill>
        <p:spPr>
          <a:xfrm>
            <a:off x="1504333" y="354417"/>
            <a:ext cx="1519084" cy="2200232"/>
          </a:xfrm>
          <a:prstGeom prst="rect">
            <a:avLst/>
          </a:prstGeom>
        </p:spPr>
      </p:pic>
      <p:pic>
        <p:nvPicPr>
          <p:cNvPr id="4" name="Рисунок 3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44BE0836-8AAA-468F-A0DC-B7F678B7BB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280" r="26701" b="20525"/>
          <a:stretch/>
        </p:blipFill>
        <p:spPr>
          <a:xfrm>
            <a:off x="9459872" y="393294"/>
            <a:ext cx="1533832" cy="212247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72C5242-1EA7-4CE2-833B-3B4667E6AFA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313" r="24035" b="21335"/>
          <a:stretch/>
        </p:blipFill>
        <p:spPr>
          <a:xfrm>
            <a:off x="1378972" y="2486013"/>
            <a:ext cx="1769807" cy="198056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E59EBA11-1071-459B-8C41-52277C516E9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555" t="5650" r="24158" b="22473"/>
          <a:stretch/>
        </p:blipFill>
        <p:spPr>
          <a:xfrm>
            <a:off x="5495056" y="4466577"/>
            <a:ext cx="1917290" cy="201262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9E7F20AC-EEBD-4233-A5EF-96CC54B6678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607" r="27405" b="30479"/>
          <a:stretch/>
        </p:blipFill>
        <p:spPr>
          <a:xfrm>
            <a:off x="5315571" y="468373"/>
            <a:ext cx="1963978" cy="204585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9473801-E6D9-4CB4-9896-3D5840A8FB3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560" r="18439" b="17039"/>
          <a:stretch/>
        </p:blipFill>
        <p:spPr>
          <a:xfrm>
            <a:off x="1378972" y="4577459"/>
            <a:ext cx="1983173" cy="195607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5D27423-193F-470E-AB2A-2B24A1C5E37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792" r="17746" b="21756"/>
          <a:stretch/>
        </p:blipFill>
        <p:spPr>
          <a:xfrm>
            <a:off x="9315035" y="2514227"/>
            <a:ext cx="2212774" cy="20434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05B53B8C-3D66-473F-B673-81007389202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048" r="20024" b="19631"/>
          <a:stretch/>
        </p:blipFill>
        <p:spPr>
          <a:xfrm>
            <a:off x="9545257" y="4572000"/>
            <a:ext cx="1757221" cy="19615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340380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A6F2FB6-7466-4941-BEF7-279E23731DB3}"/>
              </a:ext>
            </a:extLst>
          </p:cNvPr>
          <p:cNvSpPr txBox="1"/>
          <p:nvPr/>
        </p:nvSpPr>
        <p:spPr>
          <a:xfrm>
            <a:off x="3650378" y="2433763"/>
            <a:ext cx="522815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Тропический пояс </a:t>
            </a:r>
            <a:endParaRPr lang="ru-RU" sz="6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1809D04-0D04-4550-8AE8-B04935C747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950" t="6299" r="34580"/>
          <a:stretch/>
        </p:blipFill>
        <p:spPr>
          <a:xfrm>
            <a:off x="8996515" y="419939"/>
            <a:ext cx="1776747" cy="193813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07D34E8F-AB01-4596-88F3-4DCF8FD64F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972" r="69180"/>
          <a:stretch/>
        </p:blipFill>
        <p:spPr>
          <a:xfrm>
            <a:off x="1632171" y="2433763"/>
            <a:ext cx="1807660" cy="201551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0677E206-5F2E-4DEA-B9C2-71240FAE933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9946" t="9188"/>
          <a:stretch/>
        </p:blipFill>
        <p:spPr>
          <a:xfrm>
            <a:off x="1632171" y="4495866"/>
            <a:ext cx="1807660" cy="205843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7FF6122A-C067-4B0B-BC6D-FFEA989D7B6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313" t="8916" r="34264"/>
          <a:stretch/>
        </p:blipFill>
        <p:spPr>
          <a:xfrm>
            <a:off x="5261776" y="419940"/>
            <a:ext cx="1876714" cy="205009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FD3F75E6-EC03-4ED2-A59B-9EFE03A5C22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549" r="68976"/>
          <a:stretch/>
        </p:blipFill>
        <p:spPr>
          <a:xfrm>
            <a:off x="9089076" y="2433762"/>
            <a:ext cx="1830145" cy="201551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879E4E25-7CED-4EDA-9513-A221B5D8FE9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910" t="8313" r="33580"/>
          <a:stretch/>
        </p:blipFill>
        <p:spPr>
          <a:xfrm>
            <a:off x="9101838" y="4543106"/>
            <a:ext cx="1817383" cy="194727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5B1C7039-724A-4F90-9F2A-A5FD1CC1EB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592" t="8227" r="34291"/>
          <a:stretch/>
        </p:blipFill>
        <p:spPr>
          <a:xfrm>
            <a:off x="5266536" y="4427704"/>
            <a:ext cx="1871954" cy="2062676"/>
          </a:xfrm>
          <a:prstGeom prst="rect">
            <a:avLst/>
          </a:prstGeom>
        </p:spPr>
      </p:pic>
      <p:pic>
        <p:nvPicPr>
          <p:cNvPr id="11" name="Рисунок 10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5C6494F5-5D82-4DDB-A1BB-3521B06F825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238" t="23627" r="34199"/>
          <a:stretch/>
        </p:blipFill>
        <p:spPr>
          <a:xfrm>
            <a:off x="1596091" y="419939"/>
            <a:ext cx="1807660" cy="20138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607726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AFF29CB-65B1-4FF1-B071-313632554FC6}"/>
              </a:ext>
            </a:extLst>
          </p:cNvPr>
          <p:cNvSpPr txBox="1"/>
          <p:nvPr/>
        </p:nvSpPr>
        <p:spPr>
          <a:xfrm>
            <a:off x="4054353" y="2419267"/>
            <a:ext cx="45924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оползня</a:t>
            </a:r>
            <a:endParaRPr lang="ru-RU" sz="5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E91FF7F7-C63F-4F13-88EF-8D718CEBDB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141"/>
          <a:stretch/>
        </p:blipFill>
        <p:spPr>
          <a:xfrm>
            <a:off x="4550429" y="616708"/>
            <a:ext cx="3398242" cy="126300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4" name="Рисунок 3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44BE0836-8AAA-468F-A0DC-B7F678B7BB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103" y="4774707"/>
            <a:ext cx="3398242" cy="150425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72C5242-1EA7-4CE2-833B-3B4667E6AF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49" y="2325755"/>
            <a:ext cx="3458504" cy="205403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E59EBA11-1071-459B-8C41-52277C516E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095" y="4774707"/>
            <a:ext cx="2945379" cy="154266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9E7F20AC-EEBD-4233-A5EF-96CC54B6678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42" t="4187" r="3153" b="4020"/>
          <a:stretch/>
        </p:blipFill>
        <p:spPr>
          <a:xfrm>
            <a:off x="8450826" y="617485"/>
            <a:ext cx="2949677" cy="120921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9473801-E6D9-4CB4-9896-3D5840A8FB3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419"/>
          <a:stretch/>
        </p:blipFill>
        <p:spPr>
          <a:xfrm>
            <a:off x="595848" y="4852219"/>
            <a:ext cx="3458505" cy="142815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5D27423-193F-470E-AB2A-2B24A1C5E37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095" y="2203649"/>
            <a:ext cx="2894408" cy="229824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05B53B8C-3D66-473F-B673-81007389202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15" t="4722" r="7211" b="5925"/>
          <a:stretch/>
        </p:blipFill>
        <p:spPr>
          <a:xfrm>
            <a:off x="595848" y="617485"/>
            <a:ext cx="3458505" cy="126222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="" xmlns:p14="http://schemas.microsoft.com/office/powerpoint/2010/main" val="17063905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AFF29CB-65B1-4FF1-B071-313632554FC6}"/>
              </a:ext>
            </a:extLst>
          </p:cNvPr>
          <p:cNvSpPr txBox="1"/>
          <p:nvPr/>
        </p:nvSpPr>
        <p:spPr>
          <a:xfrm>
            <a:off x="3446268" y="2631140"/>
            <a:ext cx="53157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о. Сахалин</a:t>
            </a:r>
            <a:endParaRPr lang="ru-RU" sz="6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E91FF7F7-C63F-4F13-88EF-8D718CEBDB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95" t="1" r="8091" b="7954"/>
          <a:stretch/>
        </p:blipFill>
        <p:spPr>
          <a:xfrm>
            <a:off x="1606120" y="384162"/>
            <a:ext cx="1457429" cy="2034574"/>
          </a:xfrm>
          <a:prstGeom prst="rect">
            <a:avLst/>
          </a:prstGeom>
        </p:spPr>
      </p:pic>
      <p:pic>
        <p:nvPicPr>
          <p:cNvPr id="4" name="Рисунок 3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44BE0836-8AAA-468F-A0DC-B7F678B7BB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242"/>
          <a:stretch/>
        </p:blipFill>
        <p:spPr>
          <a:xfrm>
            <a:off x="9389145" y="3996813"/>
            <a:ext cx="931113" cy="257084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E59EBA11-1071-459B-8C41-52277C516E9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235" b="6563"/>
          <a:stretch/>
        </p:blipFill>
        <p:spPr>
          <a:xfrm>
            <a:off x="5452328" y="364795"/>
            <a:ext cx="1570431" cy="205603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9E7F20AC-EEBD-4233-A5EF-96CC54B6678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490" b="2856"/>
          <a:stretch/>
        </p:blipFill>
        <p:spPr>
          <a:xfrm>
            <a:off x="1623148" y="2428616"/>
            <a:ext cx="1440401" cy="189656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5D27423-193F-470E-AB2A-2B24A1C5E37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832" y="3996813"/>
            <a:ext cx="1961873" cy="256678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05B53B8C-3D66-473F-B673-81007389202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917" r="5387" b="3974"/>
          <a:stretch/>
        </p:blipFill>
        <p:spPr>
          <a:xfrm>
            <a:off x="1742826" y="4323689"/>
            <a:ext cx="1544290" cy="224243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872C5242-1EA7-4CE2-833B-3B4667E6AFA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785" y="437923"/>
            <a:ext cx="1685467" cy="192705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72C5242-1EA7-4CE2-833B-3B4667E6AFA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283" t="19696" r="10627" b="31504"/>
          <a:stretch/>
        </p:blipFill>
        <p:spPr>
          <a:xfrm>
            <a:off x="9144785" y="2428616"/>
            <a:ext cx="1991032" cy="14207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146330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AFF29CB-65B1-4FF1-B071-313632554FC6}"/>
              </a:ext>
            </a:extLst>
          </p:cNvPr>
          <p:cNvSpPr txBox="1"/>
          <p:nvPr/>
        </p:nvSpPr>
        <p:spPr>
          <a:xfrm>
            <a:off x="4355042" y="2819733"/>
            <a:ext cx="36090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Италия</a:t>
            </a:r>
            <a:endParaRPr lang="ru-RU" sz="7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E91FF7F7-C63F-4F13-88EF-8D718CEBDB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7843"/>
          <a:stretch/>
        </p:blipFill>
        <p:spPr>
          <a:xfrm>
            <a:off x="1189302" y="640534"/>
            <a:ext cx="2327808" cy="1735863"/>
          </a:xfrm>
          <a:prstGeom prst="rect">
            <a:avLst/>
          </a:prstGeom>
        </p:spPr>
      </p:pic>
      <p:pic>
        <p:nvPicPr>
          <p:cNvPr id="4" name="Рисунок 3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44BE0836-8AAA-468F-A0DC-B7F678B7BB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4751"/>
          <a:stretch/>
        </p:blipFill>
        <p:spPr>
          <a:xfrm>
            <a:off x="8718092" y="2523621"/>
            <a:ext cx="2480786" cy="179255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72C5242-1EA7-4CE2-833B-3B4667E6AFA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5658"/>
          <a:stretch/>
        </p:blipFill>
        <p:spPr>
          <a:xfrm>
            <a:off x="1187768" y="2633426"/>
            <a:ext cx="2329342" cy="172321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E59EBA11-1071-459B-8C41-52277C516E9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5263"/>
          <a:stretch/>
        </p:blipFill>
        <p:spPr>
          <a:xfrm>
            <a:off x="1189302" y="4613671"/>
            <a:ext cx="2384071" cy="17507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9E7F20AC-EEBD-4233-A5EF-96CC54B6678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4772" t="3525"/>
          <a:stretch/>
        </p:blipFill>
        <p:spPr>
          <a:xfrm>
            <a:off x="8718092" y="611210"/>
            <a:ext cx="2480785" cy="173586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9473801-E6D9-4CB4-9896-3D5840A8FB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6992"/>
          <a:stretch/>
        </p:blipFill>
        <p:spPr>
          <a:xfrm>
            <a:off x="4967460" y="640535"/>
            <a:ext cx="2374761" cy="173586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5D27423-193F-470E-AB2A-2B24A1C5E37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8177"/>
          <a:stretch/>
        </p:blipFill>
        <p:spPr>
          <a:xfrm>
            <a:off x="8718092" y="4492720"/>
            <a:ext cx="2480786" cy="187173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05B53B8C-3D66-473F-B673-81007389202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5085"/>
          <a:stretch/>
        </p:blipFill>
        <p:spPr>
          <a:xfrm>
            <a:off x="4967460" y="4613671"/>
            <a:ext cx="2392977" cy="17503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1798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Q-iQKEBC3njfd8rFk52Q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Кроссворд - литосфера 5 класс</Template>
  <TotalTime>515</TotalTime>
  <Words>260</Words>
  <Application>Microsoft Office PowerPoint</Application>
  <PresentationFormat>Произвольный</PresentationFormat>
  <Paragraphs>76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WwQ-iQKEBC3njfd8rFk52Q</vt:lpstr>
      <vt:lpstr>Дидактическая игра «Слово»  по теме «Подготовка к ВПР»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Подготовка к ВПР 6-7 классы</dc:title>
  <dc:subject>ВПР</dc:subject>
  <dc:creator>КЕВ</dc:creator>
  <cp:lastModifiedBy>12022014</cp:lastModifiedBy>
  <cp:revision>49</cp:revision>
  <dcterms:created xsi:type="dcterms:W3CDTF">2020-07-31T18:21:36Z</dcterms:created>
  <dcterms:modified xsi:type="dcterms:W3CDTF">2024-04-15T08:28:58Z</dcterms:modified>
</cp:coreProperties>
</file>