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906000" cy="6858000" type="A4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94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421" cy="338058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1" y="1"/>
            <a:ext cx="4308421" cy="338058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BFDBDE4E-C4EB-4EAE-9794-E911385B1CDE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38488" y="506413"/>
            <a:ext cx="366553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1" tIns="45555" rIns="91111" bIns="455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09" cy="3042523"/>
          </a:xfrm>
          <a:prstGeom prst="rect">
            <a:avLst/>
          </a:prstGeom>
        </p:spPr>
        <p:txBody>
          <a:bodyPr vert="horz" lIns="91111" tIns="45555" rIns="91111" bIns="4555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308421" cy="338058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1" y="6421932"/>
            <a:ext cx="4308421" cy="338058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81F90600-8036-416F-8FC4-875609B5E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8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8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0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0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2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3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2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2D71-3C31-4303-A941-C6D5ECCB6E7D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4DDC-2EC1-451C-9791-93FE149AF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0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69191" y="0"/>
            <a:ext cx="3120347" cy="68580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здравоохранения «Центр гигиены и эпидемиологии в Оренбургской области»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Клещевой вирусный энцефалит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3392827" y="0"/>
            <a:ext cx="3120347" cy="68579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Оренбургской области»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 л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абораторные исследования клещей на наличие вируса в следующих  лабораториях :</a:t>
            </a:r>
          </a:p>
          <a:p>
            <a:pPr marL="228600" indent="-228600" algn="just">
              <a:buAutoNum type="arabicPeriod"/>
            </a:pP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Оренбург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6000"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будние дни (понедельник – четверг  - с 8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ч. до 16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ч.; пятница  - с 8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до 15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ч.; перерыв с 13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ч.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13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ч.) - ул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60 лет Октября, 2/1, 1 этажное здание, отделение приема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биоматериала, тел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8(3532)43-07-49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000"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выходные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праздничные дни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с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до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05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ч.) -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60 лет Октября 2/1, 5-ти этажное здание, вход с торца, тел.: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8(3532)43-07-29.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г. Орск: </a:t>
            </a:r>
          </a:p>
          <a:p>
            <a:pPr marL="36000"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будние дни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 - с 8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ч. до 16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ч.; пятница  - с 8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до 15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ч.; перерыв с 13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 до 13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в выходные и праздничные дни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с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до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ч.)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Нежинский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д.22а, двухэтажное кирпичное пристроенное  здание, «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микробиологическая лаборатория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тел.: 8(3537)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26-90-98.</a:t>
            </a:r>
          </a:p>
          <a:p>
            <a:pPr marL="0" indent="0" algn="just">
              <a:buNone/>
            </a:pP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Бузулук:</a:t>
            </a:r>
            <a:endParaRPr lang="ru-RU" sz="105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будние дни (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 - с 8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ч. до 16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ч.; пятница  - с 8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до 15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ч.; перерыв с 13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 до 13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ч.)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д. 1 «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Б» цокольный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 с торца здания, тел.: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8(35342)7-93-29;</a:t>
            </a:r>
          </a:p>
          <a:p>
            <a:pPr marL="36000" algn="just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выходные и праздничные дни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с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до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ч.)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- 4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д. 1 «Б», центральный вход, тел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8(35342)7-95-09.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г. Бугуруслан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6000" algn="just">
              <a:spcBef>
                <a:spcPts val="0"/>
              </a:spcBef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будние дни (понедельник – четверг  - с 8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ч. до 16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ч.; пятница  - с 8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до 15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ч.; перерыв с 13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ч.  до 13</a:t>
            </a:r>
            <a:r>
              <a:rPr lang="ru-RU" sz="105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ч.), в выходные и праздничные дни ( с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до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05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ч.)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Чапаевская, 73, тел.: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8(35352)2-61-27.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900" dirty="0"/>
          </a:p>
          <a:p>
            <a:pPr marL="0" indent="0" algn="just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116464" y="1"/>
            <a:ext cx="3120347" cy="68579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 обнаружении присосавшегося клеща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Присосавшегося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клеща необходимо удалить либо в домашних условиях, либо обратившись в медицинское учреждение. При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обращении за медицинской помощью по причине присасывания клеща медицинские работники обязаны удалить клеща, собрать эпидемиологический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прививочный анамнез,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требований биологической безопасности обеспечить доставку клеща на исследование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дальнейшее проведение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профилактики 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967 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СанПиН 3.3686-21 «Санитарно-эпидемиологические требования по профилактике инфекционных болезней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Место присасывания клеща обработать раствором антисептика (70% спирт, 5 % спиртовой раствор йода). </a:t>
            </a:r>
          </a:p>
          <a:p>
            <a:pPr marL="0" indent="0" algn="just"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по поводу присасывания клеща на эндемичной по КВЭ территории за пострадавшим дополнительно устанавливается медицинское наблюдение в течение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с ежедневной двукратной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термометрией</a:t>
            </a:r>
          </a:p>
          <a:p>
            <a:pPr marL="0" indent="0" algn="just">
              <a:buNone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зараженности клеща, медицинские работники должны проинформировать пострадавшего о необходимости принятия мер экстренной профилактики в течение 72 часов после присасывания под наблюдением врача-инфекциониста, а при его отсутствии - врача-терапевта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968 </a:t>
            </a:r>
            <a:r>
              <a:rPr lang="ru-RU" sz="10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СанПиН 3.3686-21 «Санитарно-эпидемиологические требования по профилактике инфекционных болезней</a:t>
            </a:r>
            <a:r>
              <a:rPr lang="ru-RU" sz="105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  <a:endParaRPr lang="ru-RU" sz="105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3735" r="3445" b="3783"/>
          <a:stretch/>
        </p:blipFill>
        <p:spPr bwMode="auto">
          <a:xfrm>
            <a:off x="344488" y="5373216"/>
            <a:ext cx="2721690" cy="1370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504" y="5661249"/>
            <a:ext cx="576064" cy="30777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Вытяните клеща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90" y="1916832"/>
            <a:ext cx="304607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561" y="332656"/>
            <a:ext cx="105681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69191" y="0"/>
            <a:ext cx="3108345" cy="685800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Неспецифическая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профилактика клещевого вирусного </a:t>
            </a:r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энцефалита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 Индивидуальная защита человека:</a:t>
            </a:r>
            <a:r>
              <a:rPr lang="ru-RU" sz="105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0"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Перед     походом    в      лес 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 правильно одеться и 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бработать одежду репеллентами,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одеть светлую одежду с длинными 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рукавами, плотными манжетами,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брюки заправить в обувь. На голову 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предпочтительно надевать капюшон, </a:t>
            </a:r>
          </a:p>
          <a:p>
            <a:pPr marL="0" lvl="0" indent="0" algn="just">
              <a:buSzPts val="1000"/>
              <a:buNone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волосы заправить под шапку (косынку).</a:t>
            </a:r>
            <a:endParaRPr lang="ru-RU" sz="105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следует садиться или ложиться на траву. Стоянки и ночевки стоит устраивать на местах, лишенных травяной растительности или в сухих сосновых лесах на песчаных почвах.</a:t>
            </a:r>
            <a:endParaRPr lang="ru-RU" sz="105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осматривать себя и близких через каждые 15-30 минут и сразу после возвращения из леса.</a:t>
            </a:r>
            <a:endParaRPr lang="ru-RU" sz="105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возможности - применение противоклещевого костюма. В основе защиты - девять ловушек, представляющих собой тканевые складки особого кроя, задерживающие клещей на участках костюма, обработанные акарицидными препаратами. Попав туда, клещи  в течение 4 минут погибают и отпадают от костюма (эффективен в течение 3 сезонов). </a:t>
            </a:r>
            <a:endParaRPr lang="ru-RU" sz="105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Акарицидами обрабатываются наиболее посещаемые населением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территории: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места массового отдыха, территории загородных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баз отдыха,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кладбища, садовые участки, детские образовательные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организации,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места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хозяйственной деятельности (места прокладки средств коммуникации, газо- и нефтепроводов, электрических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сетей и пр.).</a:t>
            </a:r>
            <a:endParaRPr lang="ru-RU" sz="105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368825" y="0"/>
            <a:ext cx="3144350" cy="68580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>
              <a:spcBef>
                <a:spcPts val="80"/>
              </a:spcBef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Клиническая 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картина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заболевания</a:t>
            </a:r>
            <a:endParaRPr lang="ru-RU" sz="105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Инкубационный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период длится от 1 до 30 дней, в среднем - 7-14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дней.</a:t>
            </a:r>
            <a:r>
              <a:rPr lang="ru-RU" sz="105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ru-RU" sz="105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Характерно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преимущественное поражение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центральной нервной системы,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разнообразие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клинических проявлений и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тяжелое течение.    Последствия КВЭ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от полного выздоровления до нарушений здоровья, приводящих к инвалидности и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смерти.</a:t>
            </a: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spcBef>
                <a:spcPts val="80"/>
              </a:spcBef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Специфическая 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профилактика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КВЭ</a:t>
            </a: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Вакцинация показана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лицам отдельных профессий, работающим и 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проживающим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эндемичных очагах или выезжающим в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них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3-х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летнего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возраста). Привитым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против КВЭ считается лицо, получившее законченный курс вакцинации и 1 (или более)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ревакцинацию. Необходимо завершить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весь прививочный курс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недели до выезда в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эндемичную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территорию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05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Экстренная профилактика – введение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человеческого иммуноглобулина против КВЭ в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течение 72 часов после присасывания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клеща лицам, </a:t>
            </a:r>
            <a:r>
              <a:rPr lang="ru-RU" sz="105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непривитым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против КВЭ, получившим неполный курс прививок, имеющим дефекты в вакцинальном курсе, не имеющим документального подтверждения о профилактических прививках.</a:t>
            </a:r>
            <a:endParaRPr lang="ru-RU" sz="105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spcBef>
                <a:spcPts val="80"/>
              </a:spcBef>
              <a:buNone/>
            </a:pP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Прививку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КВЭ можно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сделать в прививочных кабинетах в поликлиниках по месту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жительства</a:t>
            </a:r>
            <a:r>
              <a:rPr lang="ru-RU" sz="1050" dirty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15" name="Объект 7"/>
          <p:cNvSpPr txBox="1">
            <a:spLocks/>
          </p:cNvSpPr>
          <p:nvPr/>
        </p:nvSpPr>
        <p:spPr>
          <a:xfrm>
            <a:off x="128464" y="0"/>
            <a:ext cx="3116396" cy="685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Клещевой 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вирусный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энцефалит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(далее - КВЭ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природно-очаговая острая вирусная инфекционная болезнь, передающаяся через укусы клещей.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endParaRPr lang="ru-RU" sz="1050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Эндемичными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 КВЭ районами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Оренбургской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области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являются - Сакмарский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Оренбургский, </a:t>
            </a:r>
            <a:r>
              <a:rPr lang="ru-RU" sz="105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Шарлыкский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Бугурусланский, Северный, </a:t>
            </a:r>
            <a:r>
              <a:rPr lang="ru-RU" sz="105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Абдулинский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05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Пономаревский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Саракташский 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районы.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lang="ru-RU" sz="10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Сезонность заболевания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весенне-осенняя, с апреля по октябрь.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Максимум активности с середины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апреля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 начала июля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Второй пик активности – в начале осени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dirty="0"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Основные 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места сосредоточения клещей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смешанный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лес с высокой травой, вырубки, старые гари, увлажненные, покрытые высокой травой лесные поляны, поросшие мелким кустарником берега ручьев и рек, лесные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дороги,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лесопарковые зоны и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дачи.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Механизм </a:t>
            </a: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заражения </a:t>
            </a:r>
            <a:r>
              <a:rPr lang="ru-RU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КВЭ связан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Через присасывание инфицированного клеща к телу человека.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втиранием в кожу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вируса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раздавливании клеща или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расчесывании 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места укуса.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</a:t>
            </a:r>
            <a:r>
              <a:rPr lang="ru-RU" sz="10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употреблением сырого молока коз и коров инфицированных вирусом клещевого </a:t>
            </a:r>
            <a:r>
              <a:rPr lang="ru-RU" sz="10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энцефалита.</a:t>
            </a:r>
            <a:endParaRPr lang="ru-RU" sz="1050" dirty="0"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949280"/>
            <a:ext cx="1741039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7" y="6110876"/>
            <a:ext cx="864095" cy="74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g9SXbxvlvG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2840" y="1340768"/>
            <a:ext cx="2808312" cy="720080"/>
          </a:xfrm>
          <a:prstGeom prst="rect">
            <a:avLst/>
          </a:prstGeom>
          <a:noFill/>
        </p:spPr>
      </p:pic>
      <p:pic>
        <p:nvPicPr>
          <p:cNvPr id="7" name="Picture 3" descr="C:\Users\User\Desktop\d6GtKyuw4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824" y="3501009"/>
            <a:ext cx="3096344" cy="158417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687253"/>
            <a:ext cx="3240359" cy="18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403</Words>
  <Application>Microsoft Office PowerPoint</Application>
  <PresentationFormat>Лист A4 (210x297 мм)</PresentationFormat>
  <Paragraphs>115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Е.А. Бычкова</cp:lastModifiedBy>
  <cp:revision>67</cp:revision>
  <cp:lastPrinted>2023-05-10T11:47:22Z</cp:lastPrinted>
  <dcterms:created xsi:type="dcterms:W3CDTF">2019-04-16T07:26:55Z</dcterms:created>
  <dcterms:modified xsi:type="dcterms:W3CDTF">2023-05-10T11:47:24Z</dcterms:modified>
</cp:coreProperties>
</file>