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8"/>
  </p:notesMasterIdLst>
  <p:sldIdLst>
    <p:sldId id="256" r:id="rId2"/>
    <p:sldId id="323" r:id="rId3"/>
    <p:sldId id="324" r:id="rId4"/>
    <p:sldId id="303" r:id="rId5"/>
    <p:sldId id="325" r:id="rId6"/>
    <p:sldId id="326" r:id="rId7"/>
    <p:sldId id="304" r:id="rId8"/>
    <p:sldId id="309" r:id="rId9"/>
    <p:sldId id="305" r:id="rId10"/>
    <p:sldId id="307" r:id="rId11"/>
    <p:sldId id="308" r:id="rId12"/>
    <p:sldId id="317" r:id="rId13"/>
    <p:sldId id="310" r:id="rId14"/>
    <p:sldId id="311" r:id="rId15"/>
    <p:sldId id="319" r:id="rId16"/>
    <p:sldId id="32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66D5A-50DB-4513-B81D-8183F61D15D5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122303-F4B2-4E60-AA1B-F0DE5C0B1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047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078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580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952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002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88442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421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329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940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07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450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657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17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079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401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619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461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625B7-DE03-4533-BE80-DE1733E948E8}" type="datetimeFigureOut">
              <a:rPr lang="ru-RU" smtClean="0"/>
              <a:t>22.10.2024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E85426E-835F-4E36-8B31-6C1C94381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129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599" y="514772"/>
            <a:ext cx="7766936" cy="3630507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«Техника и приемы формирования функциональной грамотности»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2599" y="4667794"/>
            <a:ext cx="7766936" cy="189846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математики 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Гимназия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№1»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Баева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С.А.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486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38282" y="0"/>
            <a:ext cx="8715436" cy="6572272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Определите, какие месяцы соответствуют указанному в таблице количеству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израсходованных гигабайтов.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586226"/>
              </p:ext>
            </p:extLst>
          </p:nvPr>
        </p:nvGraphicFramePr>
        <p:xfrm>
          <a:off x="1837634" y="1239265"/>
          <a:ext cx="8358244" cy="117071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2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96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29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29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480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Израсходо</a:t>
                      </a:r>
                      <a:endParaRPr lang="ru-RU" sz="1600" b="1" i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i="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ванные минуты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 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 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275 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 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1597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Номера месяцев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1837634" y="2357430"/>
            <a:ext cx="88303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Заполните таблицу, в ответ запишите подряд числа,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соответствующие номерам месяцев, без пробелов, запятых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других дополнительных символов (например, для мая,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января, ноября, августа, в ответ нужно записать число 51118).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3"/>
          <p:cNvSpPr txBox="1">
            <a:spLocks/>
          </p:cNvSpPr>
          <p:nvPr/>
        </p:nvSpPr>
        <p:spPr>
          <a:xfrm>
            <a:off x="7710470" y="5317048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5624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786190"/>
            <a:ext cx="5838206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828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Коммуникативная компетентность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у</a:t>
            </a:r>
            <a:r>
              <a:rPr lang="ru-RU" sz="3200" dirty="0" smtClean="0"/>
              <a:t>чащиеся разбиваются на несколько групп, каждая группа должна решить задачу, предложенным способом и доказать правильность  своего решения другим группам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2159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ADA512-265C-47DB-B7CD-F3B125FB1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Сколько месяцев в 2018 году абонент превышал лимит либо</a:t>
            </a:r>
            <a:br>
              <a:rPr lang="ru-RU" dirty="0" smtClean="0"/>
            </a:br>
            <a:r>
              <a:rPr lang="ru-RU" dirty="0" smtClean="0"/>
              <a:t> по пакету минут, либо по пакету мобильного интернета?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B25B04-8DAF-46C7-98D5-47BBED6DA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Решение: месяцы  2, 4, 10, 11 и 12</a:t>
            </a:r>
          </a:p>
          <a:p>
            <a:endParaRPr lang="ru-RU" dirty="0"/>
          </a:p>
        </p:txBody>
      </p:sp>
      <p:sp>
        <p:nvSpPr>
          <p:cNvPr id="4" name="Содержимое 3">
            <a:extLst>
              <a:ext uri="{FF2B5EF4-FFF2-40B4-BE49-F238E27FC236}">
                <a16:creationId xmlns:a16="http://schemas.microsoft.com/office/drawing/2014/main" id="{20F6EF61-6CF5-4398-B3B5-72537FD583F0}"/>
              </a:ext>
            </a:extLst>
          </p:cNvPr>
          <p:cNvSpPr txBox="1">
            <a:spLocks/>
          </p:cNvSpPr>
          <p:nvPr/>
        </p:nvSpPr>
        <p:spPr>
          <a:xfrm>
            <a:off x="7953388" y="5929330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F19433-73D6-4131-B877-781366317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9463" y="1629655"/>
            <a:ext cx="5918736" cy="293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Freeform 113">
            <a:extLst>
              <a:ext uri="{FF2B5EF4-FFF2-40B4-BE49-F238E27FC236}">
                <a16:creationId xmlns:a16="http://schemas.microsoft.com/office/drawing/2014/main" id="{811CEDC3-9412-40CC-BE18-6023FBA376B6}"/>
              </a:ext>
            </a:extLst>
          </p:cNvPr>
          <p:cNvSpPr>
            <a:spLocks/>
          </p:cNvSpPr>
          <p:nvPr/>
        </p:nvSpPr>
        <p:spPr bwMode="auto">
          <a:xfrm>
            <a:off x="3524232" y="1715648"/>
            <a:ext cx="4429156" cy="571504"/>
          </a:xfrm>
          <a:custGeom>
            <a:avLst/>
            <a:gdLst>
              <a:gd name="T0" fmla="*/ 32 w 5824"/>
              <a:gd name="T1" fmla="*/ 904 h 904"/>
              <a:gd name="T2" fmla="*/ 5824 w 5824"/>
              <a:gd name="T3" fmla="*/ 904 h 904"/>
              <a:gd name="T4" fmla="*/ 5816 w 5824"/>
              <a:gd name="T5" fmla="*/ 0 h 904"/>
              <a:gd name="T6" fmla="*/ 0 w 5824"/>
              <a:gd name="T7" fmla="*/ 0 h 904"/>
              <a:gd name="T8" fmla="*/ 0 60000 65536"/>
              <a:gd name="T9" fmla="*/ 0 60000 65536"/>
              <a:gd name="T10" fmla="*/ 0 60000 65536"/>
              <a:gd name="T11" fmla="*/ 0 60000 65536"/>
              <a:gd name="T12" fmla="*/ 0 w 5824"/>
              <a:gd name="T13" fmla="*/ 0 h 904"/>
              <a:gd name="T14" fmla="*/ 5824 w 5824"/>
              <a:gd name="T15" fmla="*/ 904 h 9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24" h="904">
                <a:moveTo>
                  <a:pt x="32" y="904"/>
                </a:moveTo>
                <a:lnTo>
                  <a:pt x="5824" y="904"/>
                </a:lnTo>
                <a:lnTo>
                  <a:pt x="5816" y="0"/>
                </a:lnTo>
                <a:lnTo>
                  <a:pt x="0" y="0"/>
                </a:lnTo>
              </a:path>
            </a:pathLst>
          </a:custGeom>
          <a:solidFill>
            <a:srgbClr val="FF66FF">
              <a:alpha val="30196"/>
            </a:srgb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66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3500438"/>
            <a:ext cx="9144000" cy="264320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 marL="0" indent="0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Ноябрь - это 11 месяц. По графику определяем, сколько абонент наговорил минут и использовал гигабайт. Итого: 375 минут и 3,2 Гб.</a:t>
            </a:r>
          </a:p>
          <a:p>
            <a:pPr marL="0" indent="0">
              <a:buNone/>
            </a:pP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Тариф стоит 400 рублей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включает в себя : 350 минут и 2,8 Гб Интернета</a:t>
            </a:r>
            <a:r>
              <a:rPr lang="ru-RU" sz="8000" b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Значит, оплатит абонент должен : 1)за 375-350 =25 мин, </a:t>
            </a:r>
          </a:p>
          <a:p>
            <a:pPr marL="0" indent="0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25 мин. ∙ 3руб./ мин.=75руб.</a:t>
            </a:r>
          </a:p>
          <a:p>
            <a:pPr fontAlgn="ctr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2)3,2 Гб -2,8 Гб = 0,4 Гб - 90руб. (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Мобильный интернет: дополнительные пакеты по 0,4 Гб-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90руб. за пакет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Итого за ноябрь: 400руб. + 75руб. + 90 руб. =565 руб.</a:t>
            </a: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1158" y="357166"/>
            <a:ext cx="637539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738282" y="1"/>
            <a:ext cx="8929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Сколько рублей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потратил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абонент на услуги связи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 ноябре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738414" y="1000108"/>
            <a:ext cx="3929090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487983" y="2035959"/>
            <a:ext cx="2358248" cy="79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одержимое 3"/>
          <p:cNvSpPr txBox="1">
            <a:spLocks/>
          </p:cNvSpPr>
          <p:nvPr/>
        </p:nvSpPr>
        <p:spPr>
          <a:xfrm>
            <a:off x="7739074" y="6000768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565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13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25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Исследовательская компетентность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Исследование всех возможных вариантов решения , сделав определенный вывод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2287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2059769" y="1"/>
            <a:ext cx="80724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конце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2023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года оператор связи предложил абоненту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перейти на новый тариф, условия которого приведены в таблице.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81158" y="1142984"/>
          <a:ext cx="5072098" cy="5135880"/>
        </p:xfrm>
        <a:graphic>
          <a:graphicData uri="http://schemas.openxmlformats.org/drawingml/2006/table">
            <a:tbl>
              <a:tblPr firstRow="1" bandRow="1">
                <a:solidFill>
                  <a:srgbClr val="FF9999"/>
                </a:solidFill>
                <a:tableStyleId>{93296810-A885-4BE3-A3E7-6D5BEEA58F35}</a:tableStyleId>
              </a:tblPr>
              <a:tblGrid>
                <a:gridCol w="3598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9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1695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Стоимость перехода на тариф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0 руб</a:t>
                      </a:r>
                      <a:r>
                        <a:rPr lang="ru-RU" dirty="0"/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Абонентская плата в месяц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350 руб.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695">
                <a:tc gridSpan="2"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абонентскую плату ежемесячно включены: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пакет исходящих минут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300 минут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пакет мобильного интернета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3 Гб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пакет SMS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100 SMS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169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после расходования пакетов: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входящие вызовы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j-lt"/>
                          <a:ea typeface="Times New Roman"/>
                          <a:cs typeface="Times New Roman"/>
                        </a:rPr>
                        <a:t>0 руб./мин.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исходящие вызовы*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3 руб./мин.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мобильный интернет: дополнительные пакеты по 1 Гб интернет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200 руб. за пакет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j-lt"/>
                          <a:ea typeface="Times New Roman"/>
                          <a:cs typeface="Times New Roman"/>
                        </a:rPr>
                        <a:t>SMS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2 руб./шт.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1738282" y="5929330"/>
            <a:ext cx="49292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*исходящие вызовы на номера, зарегистрированные на территории РФ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7070540" y="1071546"/>
            <a:ext cx="372935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Абонент решает, перейти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 ему на новый тариф,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посчитав, сколько бы он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потратил на услуги связи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за2023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г., если бы пользовался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им. Если получится меньше,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 он потратил фактически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2023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г., то абонент примет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 сменить тариф.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Перейдет ли абонент на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новый тариф? </a:t>
            </a: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ответ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запишите ежемесячную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абонентскую плату по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тарифу, который выберет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абонент </a:t>
            </a: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2024 </a:t>
            </a: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год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15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02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/>
      <p:bldP spid="66563" grpId="1"/>
      <p:bldP spid="66564" grpId="0"/>
      <p:bldP spid="66564" grpId="1"/>
      <p:bldP spid="6656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 </a:t>
            </a:r>
            <a:r>
              <a:rPr lang="ru-RU" smtClean="0"/>
              <a:t>за внимание!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399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Цель педагогической деятельности: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Формирование личности, желающей и умеющей учиться.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51420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Математическая грамотность: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Способность человека определять и понимать роль математики в мире, в котором он живет, высказывать хорошо обоснованные математические суждения и использовать математику так, чтобы удовлетворять в настоящем и будущем потребности, присущие созидательному, заинтересованному и мыслящему гражданину.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92672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Функциональная грамотность на уроке математики обозначает: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Умение ученика не только читать, но и понимать прочитанное, применять  математические знания на практике , выполнять математические расчеты для решения повседневных задач; рассуждать, делать выводы на основе информации представленной в различных формах.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1714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составляющие математической грамотности: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у</a:t>
            </a:r>
            <a:r>
              <a:rPr lang="ru-RU" sz="3200" dirty="0" smtClean="0"/>
              <a:t>мение находить и отбирать информацию;</a:t>
            </a:r>
          </a:p>
          <a:p>
            <a:r>
              <a:rPr lang="ru-RU" sz="3200" dirty="0"/>
              <a:t>п</a:t>
            </a:r>
            <a:r>
              <a:rPr lang="ru-RU" sz="3200" dirty="0" smtClean="0"/>
              <a:t>роизводить арифметические действия и применять их при  решении конкретных задач;</a:t>
            </a:r>
          </a:p>
          <a:p>
            <a:r>
              <a:rPr lang="ru-RU" sz="3200" dirty="0"/>
              <a:t>и</a:t>
            </a:r>
            <a:r>
              <a:rPr lang="ru-RU" sz="3200" dirty="0" smtClean="0"/>
              <a:t>нтерпретировать, оценивать и анализировать данные.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49896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Современный ученик должен обладать</a:t>
            </a:r>
            <a:br>
              <a:rPr lang="ru-RU" dirty="0" smtClean="0"/>
            </a:br>
            <a:r>
              <a:rPr lang="ru-RU" dirty="0" smtClean="0"/>
              <a:t>следующими умениями :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у</a:t>
            </a:r>
            <a:r>
              <a:rPr lang="ru-RU" sz="2800" dirty="0" smtClean="0"/>
              <a:t>мение выполнять математические расчеты для решения повседневных  задач;</a:t>
            </a:r>
          </a:p>
          <a:p>
            <a:r>
              <a:rPr lang="ru-RU" sz="2800" dirty="0"/>
              <a:t>у</a:t>
            </a:r>
            <a:r>
              <a:rPr lang="ru-RU" sz="2800" dirty="0" smtClean="0"/>
              <a:t>мение рассуждать, делать выводы на основе информации, представленных в различных формах ( таблицы, диаграммы, графики и т.д.) широко используемых в СМИ.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30296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Ключевые компетенции: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информационные</a:t>
            </a:r>
          </a:p>
          <a:p>
            <a:r>
              <a:rPr lang="ru-RU" sz="4400" dirty="0"/>
              <a:t>к</a:t>
            </a:r>
            <a:r>
              <a:rPr lang="ru-RU" sz="4400" dirty="0" smtClean="0"/>
              <a:t>оммуникативные </a:t>
            </a:r>
          </a:p>
          <a:p>
            <a:r>
              <a:rPr lang="ru-RU" sz="4400" dirty="0" smtClean="0"/>
              <a:t>исследовательские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7727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Информационная компетентность 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таблицы</a:t>
            </a:r>
          </a:p>
          <a:p>
            <a:r>
              <a:rPr lang="ru-RU" sz="3600" dirty="0"/>
              <a:t>д</a:t>
            </a:r>
            <a:r>
              <a:rPr lang="ru-RU" sz="3600" dirty="0" smtClean="0"/>
              <a:t>иаграммы</a:t>
            </a:r>
            <a:endParaRPr lang="ru-RU" sz="3600" dirty="0"/>
          </a:p>
          <a:p>
            <a:r>
              <a:rPr lang="ru-RU" sz="3600" dirty="0"/>
              <a:t>г</a:t>
            </a:r>
            <a:r>
              <a:rPr lang="ru-RU" sz="3600" dirty="0" smtClean="0"/>
              <a:t>рафики</a:t>
            </a:r>
          </a:p>
          <a:p>
            <a:r>
              <a:rPr lang="ru-RU" sz="3600" dirty="0"/>
              <a:t>т</a:t>
            </a:r>
            <a:r>
              <a:rPr lang="ru-RU" sz="3600" dirty="0" smtClean="0"/>
              <a:t>екст  </a:t>
            </a:r>
            <a:r>
              <a:rPr lang="ru-RU" sz="3600" dirty="0" err="1" smtClean="0"/>
              <a:t>т.д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0932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89280"/>
            <a:ext cx="8596668" cy="1320800"/>
          </a:xfrm>
        </p:spPr>
        <p:txBody>
          <a:bodyPr>
            <a:noAutofit/>
          </a:bodyPr>
          <a:lstStyle/>
          <a:p>
            <a:pPr marL="0" indent="0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На графике точками изображено количество минут, потраченных на исходящие вызовы, и количество гигабайтов мобильного интернета, израсходованных абонентом в процессе пользования смартфоном, за каждый месяц 2018 года. Для удобства точки, соответствующие минутам и гигабайтам, соединены сплошными и пунктирными линиями соответственно.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3588" y="2967830"/>
            <a:ext cx="6847612" cy="3452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1493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551</TotalTime>
  <Words>693</Words>
  <Application>Microsoft Office PowerPoint</Application>
  <PresentationFormat>Широкоэкранный</PresentationFormat>
  <Paragraphs>111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Trebuchet MS</vt:lpstr>
      <vt:lpstr>Wingdings 3</vt:lpstr>
      <vt:lpstr>Грань</vt:lpstr>
      <vt:lpstr> «Техника и приемы формирования функциональной грамотности»</vt:lpstr>
      <vt:lpstr>Цель педагогической деятельности:</vt:lpstr>
      <vt:lpstr>Математическая грамотность:</vt:lpstr>
      <vt:lpstr>Функциональная грамотность на уроке математики обозначает:</vt:lpstr>
      <vt:lpstr>Три составляющие математической грамотности:</vt:lpstr>
      <vt:lpstr>Современный ученик должен обладать следующими умениями :  </vt:lpstr>
      <vt:lpstr>Ключевые компетенции:</vt:lpstr>
      <vt:lpstr>Информационная компетентность : </vt:lpstr>
      <vt:lpstr>На графике точками изображено количество минут, потраченных на исходящие вызовы, и количество гигабайтов мобильного интернета, израсходованных абонентом в процессе пользования смартфоном, за каждый месяц 2018 года. Для удобства точки, соответствующие минутам и гигабайтам, соединены сплошными и пунктирными линиями соответственно. </vt:lpstr>
      <vt:lpstr>Презентация PowerPoint</vt:lpstr>
      <vt:lpstr>Коммуникативная компетентность</vt:lpstr>
      <vt:lpstr>4. Сколько месяцев в 2018 году абонент превышал лимит либо  по пакету минут, либо по пакету мобильного интернета? </vt:lpstr>
      <vt:lpstr>Презентация PowerPoint</vt:lpstr>
      <vt:lpstr>Исследовательская компетентность</vt:lpstr>
      <vt:lpstr>Презентация PowerPoint</vt:lpstr>
      <vt:lpstr>Спасибо 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АНАЛИТИЧЕСКАЯ СПРАВКА  ПО ИТОГАМ ВСЕРОССИЙСКИХ ПРОВЕРОЧНЫХ РАБОТ  ПО МАТЕМАТИКЕ  В 5-8 КЛАССАХ  В МАРТЕ-МАЕ 2023 ГОДА</dc:title>
  <dc:creator>1</dc:creator>
  <cp:lastModifiedBy>Светлана Алексеевна</cp:lastModifiedBy>
  <cp:revision>63</cp:revision>
  <dcterms:created xsi:type="dcterms:W3CDTF">2023-08-27T06:29:11Z</dcterms:created>
  <dcterms:modified xsi:type="dcterms:W3CDTF">2024-10-22T03:36:50Z</dcterms:modified>
</cp:coreProperties>
</file>