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9"/>
  </p:notesMasterIdLst>
  <p:sldIdLst>
    <p:sldId id="274" r:id="rId2"/>
    <p:sldId id="286" r:id="rId3"/>
    <p:sldId id="287" r:id="rId4"/>
    <p:sldId id="307" r:id="rId5"/>
    <p:sldId id="256" r:id="rId6"/>
    <p:sldId id="290" r:id="rId7"/>
    <p:sldId id="271" r:id="rId8"/>
    <p:sldId id="294" r:id="rId9"/>
    <p:sldId id="295" r:id="rId10"/>
    <p:sldId id="279" r:id="rId11"/>
    <p:sldId id="280" r:id="rId12"/>
    <p:sldId id="281" r:id="rId13"/>
    <p:sldId id="258" r:id="rId14"/>
    <p:sldId id="297" r:id="rId15"/>
    <p:sldId id="298" r:id="rId16"/>
    <p:sldId id="296" r:id="rId17"/>
    <p:sldId id="283" r:id="rId18"/>
    <p:sldId id="299" r:id="rId19"/>
    <p:sldId id="300" r:id="rId20"/>
    <p:sldId id="301" r:id="rId21"/>
    <p:sldId id="302" r:id="rId22"/>
    <p:sldId id="308" r:id="rId23"/>
    <p:sldId id="303" r:id="rId24"/>
    <p:sldId id="309" r:id="rId25"/>
    <p:sldId id="272" r:id="rId26"/>
    <p:sldId id="260" r:id="rId27"/>
    <p:sldId id="305" r:id="rId2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92" autoAdjust="0"/>
  </p:normalViewPr>
  <p:slideViewPr>
    <p:cSldViewPr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01A72-B5D6-4B6B-A623-83C16D54337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4EA584C-6EFA-47E9-A3FD-DBD179D6233C}">
      <dgm:prSet/>
      <dgm:spPr/>
      <dgm:t>
        <a:bodyPr/>
        <a:lstStyle/>
        <a:p>
          <a:pPr rtl="0"/>
          <a:r>
            <a:rPr lang="ru-RU" i="1" dirty="0" smtClean="0">
              <a:latin typeface="Georgia" pitchFamily="18" charset="0"/>
            </a:rPr>
            <a:t>Квадратные уравнения – это фундамент, на котором покоится величественное здание </a:t>
          </a:r>
          <a:r>
            <a:rPr lang="ru-RU" b="1" i="1" dirty="0" smtClean="0">
              <a:latin typeface="Georgia" pitchFamily="18" charset="0"/>
            </a:rPr>
            <a:t>алгебры.</a:t>
          </a:r>
          <a:endParaRPr lang="ru-RU" dirty="0">
            <a:latin typeface="Georgia" pitchFamily="18" charset="0"/>
          </a:endParaRPr>
        </a:p>
      </dgm:t>
    </dgm:pt>
    <dgm:pt modelId="{1276E6B4-2EE3-49F0-A664-EA3935A5DD72}" type="parTrans" cxnId="{230250C3-6CB3-4A9D-9696-9507F14658A4}">
      <dgm:prSet/>
      <dgm:spPr/>
      <dgm:t>
        <a:bodyPr/>
        <a:lstStyle/>
        <a:p>
          <a:endParaRPr lang="ru-RU"/>
        </a:p>
      </dgm:t>
    </dgm:pt>
    <dgm:pt modelId="{ADE96A95-4E87-4FF8-9333-EA321EC6A9AE}" type="sibTrans" cxnId="{230250C3-6CB3-4A9D-9696-9507F14658A4}">
      <dgm:prSet/>
      <dgm:spPr/>
      <dgm:t>
        <a:bodyPr/>
        <a:lstStyle/>
        <a:p>
          <a:endParaRPr lang="ru-RU"/>
        </a:p>
      </dgm:t>
    </dgm:pt>
    <dgm:pt modelId="{26920F70-A8B0-4B95-A4A4-E98AE958D592}" type="pres">
      <dgm:prSet presAssocID="{AA201A72-B5D6-4B6B-A623-83C16D54337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9C4C7C-EF8F-40CD-AD8F-74A005014F3D}" type="pres">
      <dgm:prSet presAssocID="{24EA584C-6EFA-47E9-A3FD-DBD179D6233C}" presName="circle1" presStyleLbl="node1" presStyleIdx="0" presStyleCnt="1"/>
      <dgm:spPr/>
    </dgm:pt>
    <dgm:pt modelId="{CEDAD084-7D27-4F33-85E1-8CD3D859E279}" type="pres">
      <dgm:prSet presAssocID="{24EA584C-6EFA-47E9-A3FD-DBD179D6233C}" presName="space" presStyleCnt="0"/>
      <dgm:spPr/>
    </dgm:pt>
    <dgm:pt modelId="{AAC0A804-46F1-434D-BF64-EF5888784877}" type="pres">
      <dgm:prSet presAssocID="{24EA584C-6EFA-47E9-A3FD-DBD179D6233C}" presName="rect1" presStyleLbl="alignAcc1" presStyleIdx="0" presStyleCnt="1"/>
      <dgm:spPr/>
      <dgm:t>
        <a:bodyPr/>
        <a:lstStyle/>
        <a:p>
          <a:endParaRPr lang="ru-RU"/>
        </a:p>
      </dgm:t>
    </dgm:pt>
    <dgm:pt modelId="{FCDE5842-5D3E-496B-B387-C2D0AF8BE870}" type="pres">
      <dgm:prSet presAssocID="{24EA584C-6EFA-47E9-A3FD-DBD179D6233C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8FAEE3-D349-44F4-9A0C-7ED7C3619149}" type="presOf" srcId="{24EA584C-6EFA-47E9-A3FD-DBD179D6233C}" destId="{FCDE5842-5D3E-496B-B387-C2D0AF8BE870}" srcOrd="1" destOrd="0" presId="urn:microsoft.com/office/officeart/2005/8/layout/target3"/>
    <dgm:cxn modelId="{230250C3-6CB3-4A9D-9696-9507F14658A4}" srcId="{AA201A72-B5D6-4B6B-A623-83C16D543374}" destId="{24EA584C-6EFA-47E9-A3FD-DBD179D6233C}" srcOrd="0" destOrd="0" parTransId="{1276E6B4-2EE3-49F0-A664-EA3935A5DD72}" sibTransId="{ADE96A95-4E87-4FF8-9333-EA321EC6A9AE}"/>
    <dgm:cxn modelId="{4F0BC923-CC84-40F6-A987-20A040E8D947}" type="presOf" srcId="{24EA584C-6EFA-47E9-A3FD-DBD179D6233C}" destId="{AAC0A804-46F1-434D-BF64-EF5888784877}" srcOrd="0" destOrd="0" presId="urn:microsoft.com/office/officeart/2005/8/layout/target3"/>
    <dgm:cxn modelId="{60EF71EF-BA10-44E4-A3B2-6640A7768F6B}" type="presOf" srcId="{AA201A72-B5D6-4B6B-A623-83C16D543374}" destId="{26920F70-A8B0-4B95-A4A4-E98AE958D592}" srcOrd="0" destOrd="0" presId="urn:microsoft.com/office/officeart/2005/8/layout/target3"/>
    <dgm:cxn modelId="{3664705D-8065-4068-9957-4525FF8C93CF}" type="presParOf" srcId="{26920F70-A8B0-4B95-A4A4-E98AE958D592}" destId="{819C4C7C-EF8F-40CD-AD8F-74A005014F3D}" srcOrd="0" destOrd="0" presId="urn:microsoft.com/office/officeart/2005/8/layout/target3"/>
    <dgm:cxn modelId="{85EF1558-5CF7-4EDB-80F7-8080E7F73A02}" type="presParOf" srcId="{26920F70-A8B0-4B95-A4A4-E98AE958D592}" destId="{CEDAD084-7D27-4F33-85E1-8CD3D859E279}" srcOrd="1" destOrd="0" presId="urn:microsoft.com/office/officeart/2005/8/layout/target3"/>
    <dgm:cxn modelId="{B3E1DB6B-1AFC-40AA-AEC3-8034084E4B35}" type="presParOf" srcId="{26920F70-A8B0-4B95-A4A4-E98AE958D592}" destId="{AAC0A804-46F1-434D-BF64-EF5888784877}" srcOrd="2" destOrd="0" presId="urn:microsoft.com/office/officeart/2005/8/layout/target3"/>
    <dgm:cxn modelId="{9F75A892-8D56-4F6F-B35E-ED932912097E}" type="presParOf" srcId="{26920F70-A8B0-4B95-A4A4-E98AE958D592}" destId="{FCDE5842-5D3E-496B-B387-C2D0AF8BE870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C4C7C-EF8F-40CD-AD8F-74A005014F3D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C0A804-46F1-434D-BF64-EF5888784877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i="1" kern="1200" dirty="0" smtClean="0">
              <a:latin typeface="Georgia" pitchFamily="18" charset="0"/>
            </a:rPr>
            <a:t>Квадратные уравнения – это фундамент, на котором покоится величественное здание </a:t>
          </a:r>
          <a:r>
            <a:rPr lang="ru-RU" sz="4700" b="1" i="1" kern="1200" dirty="0" smtClean="0">
              <a:latin typeface="Georgia" pitchFamily="18" charset="0"/>
            </a:rPr>
            <a:t>алгебры.</a:t>
          </a:r>
          <a:endParaRPr lang="ru-RU" sz="4700" kern="1200" dirty="0">
            <a:latin typeface="Georgia" pitchFamily="18" charset="0"/>
          </a:endParaRPr>
        </a:p>
      </dsp:txBody>
      <dsp:txXfrm>
        <a:off x="2262981" y="0"/>
        <a:ext cx="5966618" cy="4525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50FEF-A2E2-4B9B-8A21-28C20788B058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9E3BD-2A3A-409F-870F-999529C12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59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sun9-16.userapi.com/impg/zb2bZzWfsxnuhnFRAFM5oVgdsbGSqVoOalNBHQ/cUtH9VCfH0w.jpg?size=850x753&amp;quality=95&amp;sign=79f463745ba2f94abe3e3138471f306e&amp;c_uniq_tag=KUKbC8PNFF8gG7SS38toB0Fq7Xu_PI0v3hYXMaN8hro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31660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лишнее (1б)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-3х+4=0 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-5х</a:t>
            </a:r>
            <a:r>
              <a:rPr lang="ru-RU" sz="60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-х+1=0 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+6х+7=0 </a:t>
            </a:r>
          </a:p>
          <a:p>
            <a:pPr marL="1143000" indent="-1143000">
              <a:buFont typeface="+mj-lt"/>
              <a:buAutoNum type="arabicPeriod"/>
            </a:pP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+5х+12=0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204070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лишнее (1б)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4724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2х</a:t>
            </a:r>
            <a:r>
              <a:rPr lang="ru-RU" sz="6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+4х-7=0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9х</a:t>
            </a:r>
            <a:r>
              <a:rPr lang="ru-RU" sz="6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-6х+9=0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5х</a:t>
            </a:r>
            <a:r>
              <a:rPr lang="ru-RU" sz="6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-2х=0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7х</a:t>
            </a:r>
            <a:r>
              <a:rPr lang="ru-RU" sz="60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+10х-9=0 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046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лишнее (1б)</a:t>
            </a:r>
            <a:endParaRPr lang="ru-RU" sz="5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1.  3х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-6х=0 </a:t>
            </a:r>
          </a:p>
          <a:p>
            <a:pPr marL="0" indent="0"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2.  -х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+9=0 </a:t>
            </a:r>
          </a:p>
          <a:p>
            <a:pPr marL="0" indent="0"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3.   2х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+5х=0 </a:t>
            </a:r>
          </a:p>
          <a:p>
            <a:pPr marL="0" indent="0"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4.   х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-6х-7=0 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70618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Найдите ошибки, допущенные при решении уравнений (1б)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75467"/>
                <a:ext cx="8496943" cy="356184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х²+5=5            х²-7=0           х²+7=0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х²=10              х²=7              х²=-7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х₁=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           х₁=</a:t>
                </a: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7               </a:t>
                </a: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х₁</a:t>
                </a: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i="1"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endParaRPr lang="ru-RU" sz="2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  х₂</a:t>
                </a: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i="1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          </a:t>
                </a: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х₂</a:t>
                </a:r>
                <a:r>
                  <a:rPr lang="ru-RU" sz="2600" dirty="0" smtClean="0">
                    <a:latin typeface="Times New Roman" pitchFamily="18" charset="0"/>
                    <a:cs typeface="Times New Roman" pitchFamily="18" charset="0"/>
                  </a:rPr>
                  <a:t>=-7             х</a:t>
                </a:r>
                <a:r>
                  <a:rPr lang="ru-RU" sz="2600" dirty="0">
                    <a:latin typeface="Times New Roman" pitchFamily="18" charset="0"/>
                    <a:cs typeface="Times New Roman" pitchFamily="18" charset="0"/>
                  </a:rPr>
                  <a:t>₂=-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b="0" i="1" smtClean="0"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75467"/>
                <a:ext cx="8496943" cy="3561845"/>
              </a:xfr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91680" y="2420888"/>
          <a:ext cx="60960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endParaRPr lang="ru-RU" sz="4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endParaRPr lang="ru-RU" sz="4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809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Соотнесите уравнения и способы их решения:   (2 б)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473322"/>
              </p:ext>
            </p:extLst>
          </p:nvPr>
        </p:nvGraphicFramePr>
        <p:xfrm>
          <a:off x="223042" y="1196752"/>
          <a:ext cx="8977673" cy="5597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82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№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Уравнение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Результат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№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 решения уравнения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2х²-11х+5=0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1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помощью извлечения квадратного корня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00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х²=5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2 </a:t>
                      </a:r>
                      <a:r>
                        <a:rPr lang="ru-RU" sz="4000" b="1" dirty="0" smtClean="0"/>
                        <a:t>- 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формулы (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а+в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)²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864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7х²+14х=0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3 </a:t>
                      </a:r>
                      <a:r>
                        <a:rPr lang="ru-RU" sz="4000" b="1" dirty="0" smtClean="0"/>
                        <a:t>-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алгоритма решения уравнения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ах²+вх+с=0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х²+4х+4=0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4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вынесения общего множителя за скобки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х²-4=0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5 </a:t>
                      </a:r>
                      <a:r>
                        <a:rPr lang="ru-RU" sz="4000" b="1" dirty="0" smtClean="0"/>
                        <a:t>-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разложения разности квадратов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1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Соотнесите уравнения и способы их решения: (2б)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115687"/>
              </p:ext>
            </p:extLst>
          </p:nvPr>
        </p:nvGraphicFramePr>
        <p:xfrm>
          <a:off x="223042" y="1196752"/>
          <a:ext cx="8977673" cy="5597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82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№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Уравнение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Результат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№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 решения уравнения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2х²-11х+5=0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1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- 3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помощью извлечения квадратного корня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00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х²=5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2 </a:t>
                      </a:r>
                      <a:r>
                        <a:rPr lang="ru-RU" sz="4000" b="1" dirty="0" smtClean="0"/>
                        <a:t>-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формулы (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а+в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)²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864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7х²+14х=0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3 </a:t>
                      </a:r>
                      <a:r>
                        <a:rPr lang="ru-RU" sz="4000" b="1" dirty="0" smtClean="0"/>
                        <a:t>-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алгоритма решения уравнения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ах²+вх+с=0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х²+4х+4=0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4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- 2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вынесения общего множителя за скобки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273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х²-4=0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5 </a:t>
                      </a:r>
                      <a:r>
                        <a:rPr lang="ru-RU" sz="4000" b="1" dirty="0" smtClean="0"/>
                        <a:t>- 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помощью разложения разности квадратов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1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941" y="0"/>
            <a:ext cx="6648387" cy="689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2"/>
            <a:ext cx="29523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bg1"/>
                </a:solidFill>
              </a:rPr>
              <a:t>Лаборатория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bg1"/>
                </a:solidFill>
              </a:rPr>
              <a:t>эрудитов</a:t>
            </a:r>
            <a:endParaRPr lang="ru-RU" sz="3600" b="1" cap="none" spc="5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уравнения с заданными коэффициентами  и решите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(2б) 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502573"/>
              </p:ext>
            </p:extLst>
          </p:nvPr>
        </p:nvGraphicFramePr>
        <p:xfrm>
          <a:off x="1" y="1916832"/>
          <a:ext cx="9143998" cy="494116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9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7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8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93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76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4465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п\п 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en-US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en-US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en-US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Уравнение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Корни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17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217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3200" b="1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217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3200" b="1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73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3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9865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941" y="0"/>
            <a:ext cx="6648387" cy="689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2"/>
            <a:ext cx="29523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bg1"/>
                </a:solidFill>
              </a:rPr>
              <a:t>Лаборатория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bg1"/>
                </a:solidFill>
              </a:rPr>
              <a:t>практиков</a:t>
            </a:r>
            <a:endParaRPr lang="ru-RU" sz="3600" b="1" cap="none" spc="5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 l="5704" t="14049" r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045" y="0"/>
            <a:ext cx="91680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413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Научно-исследовательский 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институт (НИИ)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900023" y="74711"/>
            <a:ext cx="2439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8" y="1340768"/>
          <a:ext cx="7848874" cy="3096344"/>
        </p:xfrm>
        <a:graphic>
          <a:graphicData uri="http://schemas.openxmlformats.org/drawingml/2006/table">
            <a:tbl>
              <a:tblPr/>
              <a:tblGrid>
                <a:gridCol w="148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61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06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96551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Теоретиков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(максимум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балла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Исследователей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4 баллов)</a:t>
                      </a:r>
                      <a:endParaRPr lang="ru-RU" sz="20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Эрудитов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2 балла)</a:t>
                      </a:r>
                      <a:endParaRPr lang="ru-RU" sz="20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Практикум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(максимум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баллов</a:t>
                      </a:r>
                      <a:r>
                        <a:rPr lang="ru-RU" sz="18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баллов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24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793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251520" y="4869160"/>
            <a:ext cx="712879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«5»:……………….: 15-16 баллов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«4»: …………….….12-14 баллов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«3»:……………….. 8-11 баллов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326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Оценочный лист           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Фамилия, </a:t>
            </a:r>
            <a:r>
              <a:rPr lang="ru-RU" sz="1600" b="1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имя</a:t>
            </a:r>
            <a:r>
              <a:rPr lang="ru-RU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_______________________</a:t>
            </a:r>
            <a:endParaRPr lang="ru-RU" sz="1400" dirty="0" smtClean="0">
              <a:solidFill>
                <a:prstClr val="black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54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Выводы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Квадратное уравнение имеет 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Квадратное уравнение может не иметь 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Если дискриминант квадратного уравнения неотрицателен, то уравнение имеет 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Количество корней квадратного уравнения зависит </a:t>
            </a:r>
            <a:r>
              <a:rPr lang="ru-RU" dirty="0" smtClean="0">
                <a:solidFill>
                  <a:srgbClr val="FF0000"/>
                </a:solidFill>
              </a:rPr>
              <a:t>….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Квадратное уравнение имеет </a:t>
            </a:r>
            <a:r>
              <a:rPr lang="ru-RU" dirty="0" smtClean="0">
                <a:solidFill>
                  <a:srgbClr val="FF0000"/>
                </a:solidFill>
              </a:rPr>
              <a:t>….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Вывод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Квадратное уравнение имеет </a:t>
            </a:r>
            <a:r>
              <a:rPr lang="ru-RU" dirty="0">
                <a:solidFill>
                  <a:srgbClr val="FF0000"/>
                </a:solidFill>
              </a:rPr>
              <a:t>не более двух действительных корней.</a:t>
            </a:r>
          </a:p>
          <a:p>
            <a:r>
              <a:rPr lang="ru-RU" dirty="0"/>
              <a:t>Квадратное уравнение может не иметь </a:t>
            </a:r>
            <a:r>
              <a:rPr lang="ru-RU" dirty="0">
                <a:solidFill>
                  <a:srgbClr val="FF0000"/>
                </a:solidFill>
              </a:rPr>
              <a:t>корней.</a:t>
            </a:r>
          </a:p>
          <a:p>
            <a:r>
              <a:rPr lang="ru-RU" dirty="0"/>
              <a:t>Если дискриминант квадратного уравнения неотрицателен, то уравнение имеет </a:t>
            </a:r>
            <a:r>
              <a:rPr lang="ru-RU" dirty="0">
                <a:solidFill>
                  <a:srgbClr val="FF0000"/>
                </a:solidFill>
              </a:rPr>
              <a:t>два корня</a:t>
            </a:r>
            <a:r>
              <a:rPr lang="ru-RU" dirty="0"/>
              <a:t>.</a:t>
            </a:r>
          </a:p>
          <a:p>
            <a:r>
              <a:rPr lang="ru-RU" dirty="0"/>
              <a:t>Количество корней квадратного уравнения зависит </a:t>
            </a:r>
            <a:r>
              <a:rPr lang="ru-RU" dirty="0">
                <a:solidFill>
                  <a:srgbClr val="FF0000"/>
                </a:solidFill>
              </a:rPr>
              <a:t>от дискриминанта</a:t>
            </a:r>
            <a:r>
              <a:rPr lang="ru-RU" dirty="0"/>
              <a:t>.</a:t>
            </a:r>
          </a:p>
          <a:p>
            <a:r>
              <a:rPr lang="ru-RU" dirty="0"/>
              <a:t>Квадратное уравнение имеет </a:t>
            </a:r>
            <a:r>
              <a:rPr lang="ru-RU" dirty="0">
                <a:solidFill>
                  <a:srgbClr val="FF0000"/>
                </a:solidFill>
              </a:rPr>
              <a:t>два корня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9848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Творческое задание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Составьте квадратное уравнение, корни которого равны -2 и 5.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х²-3х-10=0</a:t>
            </a:r>
          </a:p>
          <a:p>
            <a:pPr marL="0" indent="0" algn="ctr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401646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Georgia" pitchFamily="18" charset="0"/>
              </a:rPr>
              <a:t>Вывод:</a:t>
            </a:r>
            <a:endParaRPr lang="ru-RU" sz="5400" b="1" dirty="0">
              <a:latin typeface="Georgia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7103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6338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24430"/>
              </p:ext>
            </p:extLst>
          </p:nvPr>
        </p:nvGraphicFramePr>
        <p:xfrm>
          <a:off x="251518" y="1340768"/>
          <a:ext cx="7848874" cy="3096344"/>
        </p:xfrm>
        <a:graphic>
          <a:graphicData uri="http://schemas.openxmlformats.org/drawingml/2006/table">
            <a:tbl>
              <a:tblPr/>
              <a:tblGrid>
                <a:gridCol w="148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61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06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96551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Теоретиков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(максимум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балла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Исследователей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4 баллов)</a:t>
                      </a:r>
                      <a:endParaRPr lang="ru-RU" sz="20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Эрудитов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2 балла)</a:t>
                      </a:r>
                      <a:endParaRPr lang="ru-RU" sz="20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Лабо</a:t>
                      </a: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ратория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Практикум</a:t>
                      </a: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(максимум</a:t>
                      </a:r>
                      <a:endParaRPr lang="ru-RU" sz="20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ru-RU" sz="1600" b="1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баллов</a:t>
                      </a:r>
                      <a:r>
                        <a:rPr lang="ru-RU" sz="18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spc="25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баллов</a:t>
                      </a:r>
                      <a:endParaRPr lang="ru-RU" sz="2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spc="25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25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2400" b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793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spc="25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251520" y="4869160"/>
            <a:ext cx="712879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«5»:……………….: 15-16 баллов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«4»: …………….….12-14 баллов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Оценка «3»:……………….. 8-11 баллов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326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Оценочный лист           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Фамилия, </a:t>
            </a:r>
            <a:r>
              <a:rPr lang="ru-RU" sz="1600" b="1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имя</a:t>
            </a:r>
            <a:r>
              <a:rPr lang="ru-RU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_______________________</a:t>
            </a:r>
            <a:endParaRPr lang="ru-RU" sz="1400" dirty="0" smtClean="0">
              <a:solidFill>
                <a:prstClr val="black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ru-RU" sz="3600" b="1" i="1" dirty="0">
                <a:latin typeface="Georgia" pitchFamily="18" charset="0"/>
              </a:rPr>
              <a:t>Математика уступает свои крепости лишь сильным и смелым. </a:t>
            </a:r>
            <a:endParaRPr lang="ru-RU" sz="3600" b="1" i="1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2400" b="1" dirty="0" smtClean="0">
                <a:latin typeface="Georgia" pitchFamily="18" charset="0"/>
              </a:rPr>
              <a:t>(А. П. </a:t>
            </a:r>
            <a:r>
              <a:rPr lang="ru-RU" sz="2400" b="1" dirty="0" err="1">
                <a:latin typeface="Georgia" pitchFamily="18" charset="0"/>
              </a:rPr>
              <a:t>Конфорович</a:t>
            </a:r>
            <a:r>
              <a:rPr lang="ru-RU" sz="2400" b="1" dirty="0">
                <a:latin typeface="Georgia" pitchFamily="18" charset="0"/>
              </a:rPr>
              <a:t>)</a:t>
            </a:r>
            <a:endParaRPr lang="ru-RU" sz="2400" dirty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61442" name="Picture 2" descr="https://cdn2.iconfinder.com/data/icons/man-with-staircase-or-stairs/246/stairs-staircase-stairway-002-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532440" cy="609329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8892480" cy="1296144"/>
          </a:xfrm>
        </p:spPr>
        <p:txBody>
          <a:bodyPr>
            <a:noAutofit/>
          </a:bodyPr>
          <a:lstStyle/>
          <a:p>
            <a:pPr algn="r"/>
            <a:r>
              <a:rPr lang="ru-RU" sz="4800" dirty="0" smtClean="0">
                <a:latin typeface="Georgia" pitchFamily="18" charset="0"/>
              </a:rPr>
              <a:t/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Тема: </a:t>
            </a:r>
            <a:r>
              <a:rPr lang="ru-RU" b="1" i="1" dirty="0" smtClean="0">
                <a:latin typeface="Georgia" pitchFamily="18" charset="0"/>
              </a:rPr>
              <a:t>«Решение 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квадратных уравнений»</a:t>
            </a:r>
            <a:r>
              <a:rPr lang="ru-RU" sz="6000" b="1" i="1" dirty="0" smtClean="0"/>
              <a:t/>
            </a:r>
            <a:br>
              <a:rPr lang="ru-RU" sz="6000" b="1" i="1" dirty="0" smtClean="0"/>
            </a:br>
            <a:endParaRPr lang="ru-RU" sz="60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9462" name="Picture 6" descr="https://avatars.dzeninfra.ru/get-zen_doc/1704967/pub_5d24e77df8ea6700add9dbbb_5d24e818062eeb00ae2768f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5825548" cy="4005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31275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941" y="0"/>
            <a:ext cx="6648387" cy="689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2"/>
            <a:ext cx="29523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bg1"/>
                </a:solidFill>
              </a:rPr>
              <a:t>Лаборатория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bg1"/>
                </a:solidFill>
              </a:rPr>
              <a:t>теоретиков</a:t>
            </a:r>
            <a:endParaRPr lang="ru-RU" sz="3600" b="1" cap="none" spc="5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Продолжите предложение…(4б)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628800"/>
            <a:ext cx="8640960" cy="4497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Уравнение вида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называется__________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Дискриминант находится по формуле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__________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3.Формула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корней квадратного уравнения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=________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Если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&gt; 0,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 квадратное уравнение 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 Если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D &lt;0,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 уравнение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6. Если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D =0,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уравнение________________________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7. Уравнение вида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x +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8. Уравнения вида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=0,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=0,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=0, где а ≠ 0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называются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____________________________________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702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>
                <a:solidFill>
                  <a:srgbClr val="C00000"/>
                </a:solidFill>
                <a:latin typeface="Georgia" pitchFamily="18" charset="0"/>
              </a:rPr>
              <a:t>Продолжите предложение…(4б)</a:t>
            </a:r>
            <a:endParaRPr lang="ru-RU" sz="3600" b="1" dirty="0">
              <a:latin typeface="Georgi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-72007" y="1417638"/>
                <a:ext cx="8892479" cy="4497363"/>
              </a:xfrm>
              <a:noFill/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1.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Уравнение вида 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ax</a:t>
                </a:r>
                <a:r>
                  <a:rPr lang="ru-RU" sz="24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400" b="1" dirty="0" err="1">
                    <a:latin typeface="Times New Roman" pitchFamily="18" charset="0"/>
                    <a:cs typeface="Times New Roman" pitchFamily="18" charset="0"/>
                  </a:rPr>
                  <a:t>bx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=0 </a:t>
                </a: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называется  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квадратное</a:t>
                </a:r>
                <a:endParaRPr lang="ru-RU" sz="2800" b="1" u="sng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2.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Дискриминант находится по формуле  </a:t>
                </a: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ru-RU" sz="2400" u="sng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2400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2800" b="1" u="sng" baseline="300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8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- 4 ac</a:t>
                </a:r>
                <a:endParaRPr lang="ru-RU" sz="2400" b="1" u="sng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3.Формула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корней квадратного уравнения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𝒃</m:t>
                        </m:r>
                        <m: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en-US" sz="28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Если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 &gt; 0,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то квадратное уравнение имеет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_</a:t>
                </a:r>
                <a:r>
                  <a:rPr lang="en-US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корня</a:t>
                </a:r>
                <a:endParaRPr lang="ru-RU" sz="2800" b="1" u="sng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5.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Если 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D &lt;0,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то уравнение 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имеет 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не </a:t>
                </a:r>
                <a:r>
                  <a:rPr lang="ru-RU" sz="2400" b="1" u="sng" dirty="0" err="1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имеет_корней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</a:t>
                </a:r>
                <a:r>
                  <a:rPr lang="ru-RU" sz="28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__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Если 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D =0,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то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уравнение</a:t>
                </a:r>
                <a:r>
                  <a:rPr lang="ru-RU" sz="2400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___</a:t>
                </a:r>
                <a:r>
                  <a:rPr lang="ru-RU" sz="2400" b="1" u="sng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1 корень</a:t>
                </a:r>
                <a:r>
                  <a:rPr lang="en-US" sz="2400" b="1" u="sng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_______ </a:t>
                </a:r>
                <a:endParaRPr lang="ru-RU" sz="28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7.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Уравнение вида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u-RU" sz="24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x +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=0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называется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приведенное квадратное уравнение</a:t>
                </a:r>
                <a:endParaRPr lang="ru-RU" sz="2800" b="1" u="sng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8.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Уравнения вида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ax</a:t>
                </a:r>
                <a:r>
                  <a:rPr lang="ru-RU" sz="24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=0,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ax</a:t>
                </a:r>
                <a:r>
                  <a:rPr lang="ru-RU" sz="24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400" b="1" dirty="0" err="1">
                    <a:latin typeface="Times New Roman" pitchFamily="18" charset="0"/>
                    <a:cs typeface="Times New Roman" pitchFamily="18" charset="0"/>
                  </a:rPr>
                  <a:t>bx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=0, 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ax</a:t>
                </a:r>
                <a:r>
                  <a:rPr lang="ru-RU" sz="24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=0, где а ≠ 0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называются </a:t>
                </a:r>
                <a:r>
                  <a:rPr lang="ru-RU" sz="2400" dirty="0" err="1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__</a:t>
                </a:r>
                <a:r>
                  <a:rPr lang="ru-RU" sz="2400" b="1" u="sng" dirty="0" err="1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не</a:t>
                </a:r>
                <a:r>
                  <a:rPr lang="ru-RU" sz="2400" b="1" u="sng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b="1" u="sng" dirty="0" err="1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полное</a:t>
                </a:r>
                <a:r>
                  <a:rPr lang="ru-RU" sz="2800" u="sng" dirty="0" err="1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__________________________</a:t>
                </a:r>
                <a:endParaRPr lang="ru-RU" sz="28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72007" y="1417638"/>
                <a:ext cx="8892479" cy="4497363"/>
              </a:xfrm>
              <a:blipFill>
                <a:blip r:embed="rId2"/>
                <a:stretch>
                  <a:fillRect l="-1371" t="-1493" b="-24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7027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941" y="0"/>
            <a:ext cx="6648387" cy="689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2"/>
            <a:ext cx="31683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bg1"/>
                </a:solidFill>
              </a:rPr>
              <a:t>Лаборатория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bg1"/>
                </a:solidFill>
              </a:rPr>
              <a:t>исследований</a:t>
            </a:r>
            <a:endParaRPr lang="ru-RU" sz="3600" b="1" cap="none" spc="5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528</Words>
  <Application>Microsoft Office PowerPoint</Application>
  <PresentationFormat>Экран (4:3)</PresentationFormat>
  <Paragraphs>238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Georgia</vt:lpstr>
      <vt:lpstr>Times New Roman</vt:lpstr>
      <vt:lpstr>Тема Office</vt:lpstr>
      <vt:lpstr>Презентация PowerPoint</vt:lpstr>
      <vt:lpstr>Научно-исследовательский  институт (НИИ)</vt:lpstr>
      <vt:lpstr>Презентация PowerPoint</vt:lpstr>
      <vt:lpstr>Презентация PowerPoint</vt:lpstr>
      <vt:lpstr> Тема: «Решение  квадратных уравнений» </vt:lpstr>
      <vt:lpstr>Презентация PowerPoint</vt:lpstr>
      <vt:lpstr>Продолжите предложение…(4б)</vt:lpstr>
      <vt:lpstr>Продолжите предложение…(4б)</vt:lpstr>
      <vt:lpstr>Презентация PowerPoint</vt:lpstr>
      <vt:lpstr>Найдите лишнее (1б)</vt:lpstr>
      <vt:lpstr>Найдите лишнее (1б)</vt:lpstr>
      <vt:lpstr>Найдите лишнее (1б)</vt:lpstr>
      <vt:lpstr>Найдите ошибки, допущенные при решении уравнений (1б)</vt:lpstr>
      <vt:lpstr>Соотнесите уравнения и способы их решения:   (2 б) </vt:lpstr>
      <vt:lpstr>Соотнесите уравнения и способы их решения: (2б) </vt:lpstr>
      <vt:lpstr>Презентация PowerPoint</vt:lpstr>
      <vt:lpstr>Составьте уравнения с заданными коэффициентами  и решите их (2б)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Вывод</vt:lpstr>
      <vt:lpstr>Творческое задание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квадратных уравнений</dc:title>
  <dc:creator>11</dc:creator>
  <cp:lastModifiedBy>Светлана Алексеевна</cp:lastModifiedBy>
  <cp:revision>60</cp:revision>
  <cp:lastPrinted>2020-02-26T16:24:46Z</cp:lastPrinted>
  <dcterms:modified xsi:type="dcterms:W3CDTF">2023-11-30T16:15:40Z</dcterms:modified>
</cp:coreProperties>
</file>